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24"/>
  </p:notesMasterIdLst>
  <p:handoutMasterIdLst>
    <p:handoutMasterId r:id="rId125"/>
  </p:handoutMasterIdLst>
  <p:sldIdLst>
    <p:sldId id="386" r:id="rId5"/>
    <p:sldId id="493" r:id="rId6"/>
    <p:sldId id="466" r:id="rId7"/>
    <p:sldId id="491" r:id="rId8"/>
    <p:sldId id="571" r:id="rId9"/>
    <p:sldId id="467" r:id="rId10"/>
    <p:sldId id="473" r:id="rId11"/>
    <p:sldId id="472" r:id="rId12"/>
    <p:sldId id="443" r:id="rId13"/>
    <p:sldId id="468" r:id="rId14"/>
    <p:sldId id="481" r:id="rId15"/>
    <p:sldId id="444" r:id="rId16"/>
    <p:sldId id="448" r:id="rId17"/>
    <p:sldId id="462" r:id="rId18"/>
    <p:sldId id="449" r:id="rId19"/>
    <p:sldId id="463" r:id="rId20"/>
    <p:sldId id="450" r:id="rId21"/>
    <p:sldId id="461" r:id="rId22"/>
    <p:sldId id="451" r:id="rId23"/>
    <p:sldId id="460" r:id="rId24"/>
    <p:sldId id="452" r:id="rId25"/>
    <p:sldId id="459" r:id="rId26"/>
    <p:sldId id="453" r:id="rId27"/>
    <p:sldId id="458" r:id="rId28"/>
    <p:sldId id="454" r:id="rId29"/>
    <p:sldId id="457" r:id="rId30"/>
    <p:sldId id="464" r:id="rId31"/>
    <p:sldId id="470" r:id="rId32"/>
    <p:sldId id="456" r:id="rId33"/>
    <p:sldId id="455" r:id="rId34"/>
    <p:sldId id="580" r:id="rId35"/>
    <p:sldId id="469" r:id="rId36"/>
    <p:sldId id="483" r:id="rId37"/>
    <p:sldId id="465" r:id="rId38"/>
    <p:sldId id="482" r:id="rId39"/>
    <p:sldId id="484" r:id="rId40"/>
    <p:sldId id="485" r:id="rId41"/>
    <p:sldId id="488" r:id="rId42"/>
    <p:sldId id="486" r:id="rId43"/>
    <p:sldId id="489" r:id="rId44"/>
    <p:sldId id="487" r:id="rId45"/>
    <p:sldId id="578" r:id="rId46"/>
    <p:sldId id="579" r:id="rId47"/>
    <p:sldId id="411" r:id="rId48"/>
    <p:sldId id="492" r:id="rId49"/>
    <p:sldId id="528" r:id="rId50"/>
    <p:sldId id="573" r:id="rId51"/>
    <p:sldId id="574" r:id="rId52"/>
    <p:sldId id="575" r:id="rId53"/>
    <p:sldId id="576" r:id="rId54"/>
    <p:sldId id="577" r:id="rId55"/>
    <p:sldId id="476" r:id="rId56"/>
    <p:sldId id="477" r:id="rId57"/>
    <p:sldId id="478" r:id="rId58"/>
    <p:sldId id="479" r:id="rId59"/>
    <p:sldId id="480" r:id="rId60"/>
    <p:sldId id="495" r:id="rId61"/>
    <p:sldId id="504" r:id="rId62"/>
    <p:sldId id="496" r:id="rId63"/>
    <p:sldId id="497" r:id="rId64"/>
    <p:sldId id="505" r:id="rId65"/>
    <p:sldId id="498" r:id="rId66"/>
    <p:sldId id="499" r:id="rId67"/>
    <p:sldId id="500" r:id="rId68"/>
    <p:sldId id="501" r:id="rId69"/>
    <p:sldId id="502" r:id="rId70"/>
    <p:sldId id="510" r:id="rId71"/>
    <p:sldId id="503" r:id="rId72"/>
    <p:sldId id="506" r:id="rId73"/>
    <p:sldId id="507" r:id="rId74"/>
    <p:sldId id="508" r:id="rId75"/>
    <p:sldId id="509" r:id="rId76"/>
    <p:sldId id="511" r:id="rId77"/>
    <p:sldId id="515" r:id="rId78"/>
    <p:sldId id="512" r:id="rId79"/>
    <p:sldId id="513" r:id="rId80"/>
    <p:sldId id="519" r:id="rId81"/>
    <p:sldId id="514" r:id="rId82"/>
    <p:sldId id="516" r:id="rId83"/>
    <p:sldId id="520" r:id="rId84"/>
    <p:sldId id="517" r:id="rId85"/>
    <p:sldId id="523" r:id="rId86"/>
    <p:sldId id="524" r:id="rId87"/>
    <p:sldId id="518" r:id="rId88"/>
    <p:sldId id="525" r:id="rId89"/>
    <p:sldId id="521" r:id="rId90"/>
    <p:sldId id="526" r:id="rId91"/>
    <p:sldId id="527" r:id="rId92"/>
    <p:sldId id="541" r:id="rId93"/>
    <p:sldId id="552" r:id="rId94"/>
    <p:sldId id="540" r:id="rId95"/>
    <p:sldId id="553" r:id="rId96"/>
    <p:sldId id="542" r:id="rId97"/>
    <p:sldId id="543" r:id="rId98"/>
    <p:sldId id="544" r:id="rId99"/>
    <p:sldId id="554" r:id="rId100"/>
    <p:sldId id="545" r:id="rId101"/>
    <p:sldId id="546" r:id="rId102"/>
    <p:sldId id="547" r:id="rId103"/>
    <p:sldId id="555" r:id="rId104"/>
    <p:sldId id="548" r:id="rId105"/>
    <p:sldId id="549" r:id="rId106"/>
    <p:sldId id="550" r:id="rId107"/>
    <p:sldId id="551" r:id="rId108"/>
    <p:sldId id="556" r:id="rId109"/>
    <p:sldId id="557" r:id="rId110"/>
    <p:sldId id="558" r:id="rId111"/>
    <p:sldId id="559" r:id="rId112"/>
    <p:sldId id="560" r:id="rId113"/>
    <p:sldId id="561" r:id="rId114"/>
    <p:sldId id="562" r:id="rId115"/>
    <p:sldId id="563" r:id="rId116"/>
    <p:sldId id="564" r:id="rId117"/>
    <p:sldId id="565" r:id="rId118"/>
    <p:sldId id="566" r:id="rId119"/>
    <p:sldId id="567" r:id="rId120"/>
    <p:sldId id="568" r:id="rId121"/>
    <p:sldId id="569" r:id="rId122"/>
    <p:sldId id="570" r:id="rId1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695E20F-A3D8-416F-A23E-D83100FD6532}">
          <p14:sldIdLst>
            <p14:sldId id="386"/>
            <p14:sldId id="493"/>
            <p14:sldId id="466"/>
            <p14:sldId id="491"/>
            <p14:sldId id="571"/>
            <p14:sldId id="467"/>
            <p14:sldId id="473"/>
            <p14:sldId id="472"/>
            <p14:sldId id="443"/>
            <p14:sldId id="468"/>
            <p14:sldId id="481"/>
            <p14:sldId id="444"/>
            <p14:sldId id="448"/>
            <p14:sldId id="462"/>
            <p14:sldId id="449"/>
            <p14:sldId id="463"/>
            <p14:sldId id="450"/>
            <p14:sldId id="461"/>
            <p14:sldId id="451"/>
            <p14:sldId id="460"/>
            <p14:sldId id="452"/>
            <p14:sldId id="459"/>
            <p14:sldId id="453"/>
            <p14:sldId id="458"/>
            <p14:sldId id="454"/>
            <p14:sldId id="457"/>
            <p14:sldId id="464"/>
            <p14:sldId id="470"/>
            <p14:sldId id="456"/>
            <p14:sldId id="455"/>
            <p14:sldId id="580"/>
            <p14:sldId id="469"/>
            <p14:sldId id="483"/>
            <p14:sldId id="465"/>
            <p14:sldId id="482"/>
            <p14:sldId id="484"/>
            <p14:sldId id="485"/>
            <p14:sldId id="488"/>
            <p14:sldId id="486"/>
            <p14:sldId id="489"/>
            <p14:sldId id="487"/>
            <p14:sldId id="578"/>
            <p14:sldId id="579"/>
            <p14:sldId id="411"/>
            <p14:sldId id="492"/>
          </p14:sldIdLst>
        </p14:section>
        <p14:section name="MODELS" id="{E9012325-F4B7-44E5-AECC-ECF68C8639C6}">
          <p14:sldIdLst>
            <p14:sldId id="528"/>
            <p14:sldId id="573"/>
            <p14:sldId id="574"/>
            <p14:sldId id="575"/>
            <p14:sldId id="576"/>
            <p14:sldId id="577"/>
          </p14:sldIdLst>
        </p14:section>
        <p14:section name="Related Work Detail" id="{F5F88524-5296-4C2C-A4BA-893FE4D1A1A6}">
          <p14:sldIdLst>
            <p14:sldId id="476"/>
            <p14:sldId id="477"/>
            <p14:sldId id="478"/>
            <p14:sldId id="479"/>
            <p14:sldId id="480"/>
          </p14:sldIdLst>
        </p14:section>
        <p14:section name="PREPROCESSING STEPS" id="{704655F9-9068-4DE3-833D-98B6BF0C3202}">
          <p14:sldIdLst>
            <p14:sldId id="495"/>
            <p14:sldId id="504"/>
            <p14:sldId id="496"/>
            <p14:sldId id="497"/>
            <p14:sldId id="505"/>
            <p14:sldId id="498"/>
            <p14:sldId id="499"/>
            <p14:sldId id="500"/>
            <p14:sldId id="501"/>
            <p14:sldId id="502"/>
            <p14:sldId id="510"/>
            <p14:sldId id="503"/>
            <p14:sldId id="506"/>
            <p14:sldId id="507"/>
            <p14:sldId id="508"/>
            <p14:sldId id="509"/>
            <p14:sldId id="511"/>
            <p14:sldId id="515"/>
            <p14:sldId id="512"/>
            <p14:sldId id="513"/>
            <p14:sldId id="519"/>
            <p14:sldId id="514"/>
            <p14:sldId id="516"/>
            <p14:sldId id="520"/>
            <p14:sldId id="517"/>
            <p14:sldId id="523"/>
            <p14:sldId id="524"/>
            <p14:sldId id="518"/>
            <p14:sldId id="525"/>
            <p14:sldId id="521"/>
            <p14:sldId id="526"/>
            <p14:sldId id="527"/>
          </p14:sldIdLst>
        </p14:section>
        <p14:section name="Full Results" id="{25E5776E-117D-468D-A3FE-00BACB89B597}">
          <p14:sldIdLst>
            <p14:sldId id="541"/>
            <p14:sldId id="552"/>
            <p14:sldId id="540"/>
            <p14:sldId id="553"/>
            <p14:sldId id="542"/>
            <p14:sldId id="543"/>
            <p14:sldId id="544"/>
            <p14:sldId id="554"/>
            <p14:sldId id="545"/>
            <p14:sldId id="546"/>
            <p14:sldId id="547"/>
            <p14:sldId id="555"/>
            <p14:sldId id="548"/>
            <p14:sldId id="549"/>
            <p14:sldId id="550"/>
            <p14:sldId id="551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AF0"/>
    <a:srgbClr val="FFFF4F"/>
    <a:srgbClr val="FA8E86"/>
    <a:srgbClr val="EE8A04"/>
    <a:srgbClr val="FFFFC5"/>
    <a:srgbClr val="FDCF91"/>
    <a:srgbClr val="FEE6C6"/>
    <a:srgbClr val="B382C0"/>
    <a:srgbClr val="D5BADC"/>
    <a:srgbClr val="EEE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5" autoAdjust="0"/>
    <p:restoredTop sz="96222" autoAdjust="0"/>
  </p:normalViewPr>
  <p:slideViewPr>
    <p:cSldViewPr snapToGrid="0" showGuides="1">
      <p:cViewPr>
        <p:scale>
          <a:sx n="124" d="100"/>
          <a:sy n="124" d="100"/>
        </p:scale>
        <p:origin x="1376" y="792"/>
      </p:cViewPr>
      <p:guideLst/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00:15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13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08:05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11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09:00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43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09:05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329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1679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10:05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44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10:45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410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10:50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67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11:30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746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11:35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415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12:45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20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01:30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303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12:50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287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14:00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110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14:05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497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14:30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129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15:00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480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15:05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18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15:15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181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15:30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755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16:15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11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17:15</a:t>
            </a:r>
          </a:p>
          <a:p>
            <a:r>
              <a:rPr lang="de-DE" dirty="0"/>
              <a:t>MLP: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Denser</a:t>
            </a:r>
            <a:r>
              <a:rPr lang="de-DE" dirty="0"/>
              <a:t> Features after PP: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Mixed/Raw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one-hot</a:t>
            </a:r>
            <a:r>
              <a:rPr lang="de-DE" dirty="0"/>
              <a:t> + </a:t>
            </a:r>
            <a:r>
              <a:rPr lang="de-DE" dirty="0" err="1"/>
              <a:t>stadartized</a:t>
            </a:r>
            <a:r>
              <a:rPr lang="de-DE" dirty="0"/>
              <a:t> </a:t>
            </a:r>
            <a:r>
              <a:rPr lang="de-DE" dirty="0" err="1"/>
              <a:t>floats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Creats</a:t>
            </a:r>
            <a:r>
              <a:rPr lang="de-DE" dirty="0"/>
              <a:t> </a:t>
            </a:r>
            <a:r>
              <a:rPr lang="de-DE" dirty="0" err="1"/>
              <a:t>dense</a:t>
            </a:r>
            <a:r>
              <a:rPr lang="de-DE" dirty="0"/>
              <a:t> </a:t>
            </a:r>
            <a:r>
              <a:rPr lang="de-DE" dirty="0" err="1"/>
              <a:t>tensors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Epochs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58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15244-250D-4813-8854-4B128C53A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AB7AB1-C7AD-3A0C-81EF-AD893819F3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1C822F7-8DD5-5DAB-37E4-46D636D3C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02:30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6C8982-F454-1F19-4700-64A41B9F2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919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18:15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659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19:00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461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19:30</a:t>
            </a:r>
          </a:p>
          <a:p>
            <a:r>
              <a:rPr lang="en-US" dirty="0"/>
              <a:t>Generate standardized flow features from PCAPs with full provenance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799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20:00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323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MLP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tuning</a:t>
            </a:r>
            <a:r>
              <a:rPr lang="de-DE" dirty="0"/>
              <a:t> </a:t>
            </a:r>
            <a:r>
              <a:rPr lang="de-DE" dirty="0" err="1"/>
              <a:t>knob</a:t>
            </a:r>
            <a:r>
              <a:rPr lang="de-DE" dirty="0"/>
              <a:t> not a </a:t>
            </a:r>
            <a:r>
              <a:rPr lang="de-DE" dirty="0" err="1"/>
              <a:t>requirement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46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03:00</a:t>
            </a:r>
          </a:p>
          <a:p>
            <a:endParaRPr lang="de-DE" dirty="0"/>
          </a:p>
          <a:p>
            <a:r>
              <a:rPr lang="de-DE" dirty="0"/>
              <a:t>DAG = 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Acyclic</a:t>
            </a:r>
            <a:r>
              <a:rPr lang="de-DE" dirty="0"/>
              <a:t> Graph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292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05:00</a:t>
            </a:r>
          </a:p>
          <a:p>
            <a:endParaRPr lang="en-US" noProof="0" dirty="0"/>
          </a:p>
          <a:p>
            <a:r>
              <a:rPr lang="en-US" noProof="0" dirty="0"/>
              <a:t>TFDV – DATA VALIDATON</a:t>
            </a:r>
          </a:p>
          <a:p>
            <a:r>
              <a:rPr lang="en-US" noProof="0" dirty="0"/>
              <a:t>TFT – TRANSFORM</a:t>
            </a:r>
          </a:p>
          <a:p>
            <a:r>
              <a:rPr lang="en-US" noProof="0" dirty="0"/>
              <a:t>TFMA – MODEL ANALYSIS (Parallel branch)</a:t>
            </a:r>
          </a:p>
          <a:p>
            <a:r>
              <a:rPr lang="en-US" noProof="0" dirty="0"/>
              <a:t>TFMD – Metadata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24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06:00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16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06:30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29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07:30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997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35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ED5713B-0A5B-5944-BEBB-63C8BF5985F2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37E43AF-FE61-4974-AF5C-89AC3C8150FD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5C643AC-A2D8-483C-9099-467ED404B78A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DC1A9518-9882-4BEE-9042-98771FD22461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B6A9836-D16F-4BD4-B96F-43DCD4A1ADD1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BBE1A7C-C42E-43DA-AC68-19B53213BFEA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36C1CDBB-E0C9-4C76-AEE4-24D676B22582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67D40B8-3DC0-48CD-8C10-83ACD74CC070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5E72B66D-AA60-4159-88C6-253B8BCA5544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4BEF0C1-E2DD-43FB-8B64-132092CB0783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7943A356-FF21-4F42-A98E-DC40CF938137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5414F293-7400-4F17-8C14-513181D5C558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F9046FE-F7DE-4669-A7FF-9C4BB6220EF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7E9EBD2-1308-471A-9C37-29FF027D0A14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4D6E57D-0E5B-43A4-8081-53B3E5629513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A41A31B-8432-4CD9-B0E9-2DA62432F17C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46FF8D8D-5FE8-43E4-A552-F9B3C3353B29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AA2D936-8A2E-448A-A3FE-121C90D55E4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D614E3F-8E38-48A8-A892-90F1BE5DFC41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EB14B71E-9496-43D9-A4EC-B717F5048611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790BD971-8810-42D7-9C91-5E31E7DE2C4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2DC33CF-54F4-4299-82CD-B2375462167E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28E7B4C3-0E3A-4A63-A15B-FBBF0A790C9D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DE83242C-3DAB-4186-A2CF-ABC5CE556834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E94665A-1959-4E8D-8843-30D9AA88A120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D37DE7E-42BD-43AE-AD54-7C9257288F3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A89A64B-C979-45EC-B4F6-949EB2001B5D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D8F4E6F5-DCF7-4013-87A5-43A2566A3AD9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8B40D83-75AF-478E-9E62-44910A1F67F1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450C88D-A2CC-4995-B198-B8121FB36D4E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0097FC-1C77-4FDF-AEC4-E77CD945C51D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9C6AC2B-710E-4330-AC9D-A8316145CCED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A44EACAA-23D2-4B0E-A7A5-160CBF43FAA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C1445E99-D980-4FC1-8219-60CB5C0DAA20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F5B513C-3EB1-4F96-AE3F-FA2E5E55A04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60BC311B-E1F4-4DE2-B87A-9DAD7B90EA03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D220A37-F8FD-4C97-B886-3789AD45A1C3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618119C-41E9-43BA-92E1-7139F37520B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A5F874B1-F5C4-402C-9749-2AB3C2EAFCFC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169F6428-4F5D-4675-B468-7AAA6EA2A8D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6ECA4213-C333-492A-8271-46DBC688C852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CA31CA87-30A7-4449-9783-8DC969F2EACE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7C37FD0D-D89F-431F-9478-9D2638DB850F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A1255C6-12A9-459B-843F-7294ADDC1C1B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BD88DE7C-655E-4731-99FA-B7E34983EC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31C4EAF-8B93-4132-872E-D12B732A4099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02DF8183-C86A-43FA-8D36-ACC72C3197B3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6503672-A51F-4F6C-A4CF-65F4050E558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96BAB337-D064-4F11-8A5E-31DBC2E4704B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1AE128CD-EB21-4D9D-BBA0-37A4055A2285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00" name="Freihandform: Form 87">
            <a:extLst>
              <a:ext uri="{FF2B5EF4-FFF2-40B4-BE49-F238E27FC236}">
                <a16:creationId xmlns:a16="http://schemas.microsoft.com/office/drawing/2014/main" id="{FEE9A2C3-D2A4-EF45-896D-DC8FC14D6C80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6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9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C7B6-65DB-4651-9D6D-787BD251B230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22FFE2B-554A-4423-8513-4D2A70D2DB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79628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74B9-4BBE-42DB-8ECC-1B8A75D6203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5F1A965F-F63A-4B03-A142-6DC4620DA5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3448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A888-8294-4426-A426-0D17B6B1880D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B180B26F-6FF8-4738-A10C-E14470F0B8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1634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894D4-C9B8-4F96-8FF6-79E826889C55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4AF0876-C672-488E-ADCD-17BBFC3363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3929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0F4A-AEAE-4C58-AA76-7EADB0FF7089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777B5741-96D1-4193-A4A5-5EE22D8566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35539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67C9-4C75-43A9-95B7-0690D6F29CA5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BCC7105-5E2C-4745-BEC8-77E521534F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77962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462FD0-9E74-4D67-97DA-C8DBAA1AE5FF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96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4168-1D2E-414B-9AFB-B7BB2EA3568F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03DE59B-FC71-4F7B-BBCF-9B96B09DD6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2973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DA59-479C-41C3-99F0-9A24DD470063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BEC83A6-EBB5-4F38-9A43-62A2E7E361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553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C6F2-BFE9-4DA1-8335-8212BBEBDEDB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6510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026F1790-1AA5-2249-AC8D-458445CB9276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4" name="Freihandform: Form 139">
              <a:extLst>
                <a:ext uri="{FF2B5EF4-FFF2-40B4-BE49-F238E27FC236}">
                  <a16:creationId xmlns:a16="http://schemas.microsoft.com/office/drawing/2014/main" id="{A21D6C90-CB6F-5742-B27A-61223E4D0276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0">
              <a:extLst>
                <a:ext uri="{FF2B5EF4-FFF2-40B4-BE49-F238E27FC236}">
                  <a16:creationId xmlns:a16="http://schemas.microsoft.com/office/drawing/2014/main" id="{AD0321DC-F0FE-444A-A11C-AD1929DC8A9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1">
              <a:extLst>
                <a:ext uri="{FF2B5EF4-FFF2-40B4-BE49-F238E27FC236}">
                  <a16:creationId xmlns:a16="http://schemas.microsoft.com/office/drawing/2014/main" id="{26533122-7334-2A48-988D-C005CB3DBF35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2">
              <a:extLst>
                <a:ext uri="{FF2B5EF4-FFF2-40B4-BE49-F238E27FC236}">
                  <a16:creationId xmlns:a16="http://schemas.microsoft.com/office/drawing/2014/main" id="{AEA3C75E-A2CA-A949-9620-F3FBBC32F186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3">
              <a:extLst>
                <a:ext uri="{FF2B5EF4-FFF2-40B4-BE49-F238E27FC236}">
                  <a16:creationId xmlns:a16="http://schemas.microsoft.com/office/drawing/2014/main" id="{12CC2BD9-F08D-6843-8054-67F3295C4D11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4">
              <a:extLst>
                <a:ext uri="{FF2B5EF4-FFF2-40B4-BE49-F238E27FC236}">
                  <a16:creationId xmlns:a16="http://schemas.microsoft.com/office/drawing/2014/main" id="{0091577E-076D-F64A-95AF-2939860D6325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5">
              <a:extLst>
                <a:ext uri="{FF2B5EF4-FFF2-40B4-BE49-F238E27FC236}">
                  <a16:creationId xmlns:a16="http://schemas.microsoft.com/office/drawing/2014/main" id="{5600DA2B-A584-9F4F-80C0-8BE95E6C0A45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6">
              <a:extLst>
                <a:ext uri="{FF2B5EF4-FFF2-40B4-BE49-F238E27FC236}">
                  <a16:creationId xmlns:a16="http://schemas.microsoft.com/office/drawing/2014/main" id="{0ADFB78B-5A0B-EC48-B160-DB451C67D058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7">
              <a:extLst>
                <a:ext uri="{FF2B5EF4-FFF2-40B4-BE49-F238E27FC236}">
                  <a16:creationId xmlns:a16="http://schemas.microsoft.com/office/drawing/2014/main" id="{C6B7CD53-2D3F-8F4A-9C0F-459B22C64249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48">
              <a:extLst>
                <a:ext uri="{FF2B5EF4-FFF2-40B4-BE49-F238E27FC236}">
                  <a16:creationId xmlns:a16="http://schemas.microsoft.com/office/drawing/2014/main" id="{03CC9F64-7804-5240-88A6-B67E28D0AD06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49">
              <a:extLst>
                <a:ext uri="{FF2B5EF4-FFF2-40B4-BE49-F238E27FC236}">
                  <a16:creationId xmlns:a16="http://schemas.microsoft.com/office/drawing/2014/main" id="{E6643B5A-CFDD-5C43-A59B-93938CABC24B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0">
              <a:extLst>
                <a:ext uri="{FF2B5EF4-FFF2-40B4-BE49-F238E27FC236}">
                  <a16:creationId xmlns:a16="http://schemas.microsoft.com/office/drawing/2014/main" id="{D26AF907-03C7-FA42-B615-832617429969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1">
              <a:extLst>
                <a:ext uri="{FF2B5EF4-FFF2-40B4-BE49-F238E27FC236}">
                  <a16:creationId xmlns:a16="http://schemas.microsoft.com/office/drawing/2014/main" id="{98F9BDF6-AE59-C44A-8626-FCA4C438AE9A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2">
              <a:extLst>
                <a:ext uri="{FF2B5EF4-FFF2-40B4-BE49-F238E27FC236}">
                  <a16:creationId xmlns:a16="http://schemas.microsoft.com/office/drawing/2014/main" id="{97588694-F74D-B543-BF65-516DF62D573B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3">
              <a:extLst>
                <a:ext uri="{FF2B5EF4-FFF2-40B4-BE49-F238E27FC236}">
                  <a16:creationId xmlns:a16="http://schemas.microsoft.com/office/drawing/2014/main" id="{71F0FABB-571B-EE45-BBF5-1BD649E61A7A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4">
              <a:extLst>
                <a:ext uri="{FF2B5EF4-FFF2-40B4-BE49-F238E27FC236}">
                  <a16:creationId xmlns:a16="http://schemas.microsoft.com/office/drawing/2014/main" id="{6F35B898-AF9E-B24C-8095-1B2E00B5976C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5">
              <a:extLst>
                <a:ext uri="{FF2B5EF4-FFF2-40B4-BE49-F238E27FC236}">
                  <a16:creationId xmlns:a16="http://schemas.microsoft.com/office/drawing/2014/main" id="{F31686E7-1238-1D42-9AAE-AEFC064F817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6">
              <a:extLst>
                <a:ext uri="{FF2B5EF4-FFF2-40B4-BE49-F238E27FC236}">
                  <a16:creationId xmlns:a16="http://schemas.microsoft.com/office/drawing/2014/main" id="{9573ACD1-98CF-3D47-8F2D-806BC94B7645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57">
              <a:extLst>
                <a:ext uri="{FF2B5EF4-FFF2-40B4-BE49-F238E27FC236}">
                  <a16:creationId xmlns:a16="http://schemas.microsoft.com/office/drawing/2014/main" id="{5833A8CA-68BA-1D42-ADB9-DD476590B3FA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58">
              <a:extLst>
                <a:ext uri="{FF2B5EF4-FFF2-40B4-BE49-F238E27FC236}">
                  <a16:creationId xmlns:a16="http://schemas.microsoft.com/office/drawing/2014/main" id="{38CDB2DE-A029-F143-A449-BDAACA6CB6B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59">
              <a:extLst>
                <a:ext uri="{FF2B5EF4-FFF2-40B4-BE49-F238E27FC236}">
                  <a16:creationId xmlns:a16="http://schemas.microsoft.com/office/drawing/2014/main" id="{2E3EBA2D-AAD7-5F44-A166-ABBB3A44348D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0">
              <a:extLst>
                <a:ext uri="{FF2B5EF4-FFF2-40B4-BE49-F238E27FC236}">
                  <a16:creationId xmlns:a16="http://schemas.microsoft.com/office/drawing/2014/main" id="{CB811BC1-B517-F04A-82E8-C60B78A199D1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1">
              <a:extLst>
                <a:ext uri="{FF2B5EF4-FFF2-40B4-BE49-F238E27FC236}">
                  <a16:creationId xmlns:a16="http://schemas.microsoft.com/office/drawing/2014/main" id="{E2703D52-5297-3C48-B86D-DCFEA836ACA9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2">
              <a:extLst>
                <a:ext uri="{FF2B5EF4-FFF2-40B4-BE49-F238E27FC236}">
                  <a16:creationId xmlns:a16="http://schemas.microsoft.com/office/drawing/2014/main" id="{DCA81DDD-FB1B-B648-8F82-E70860C4CE4D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3">
              <a:extLst>
                <a:ext uri="{FF2B5EF4-FFF2-40B4-BE49-F238E27FC236}">
                  <a16:creationId xmlns:a16="http://schemas.microsoft.com/office/drawing/2014/main" id="{01936875-CBF0-F349-804D-4C37C944AB17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5">
              <a:extLst>
                <a:ext uri="{FF2B5EF4-FFF2-40B4-BE49-F238E27FC236}">
                  <a16:creationId xmlns:a16="http://schemas.microsoft.com/office/drawing/2014/main" id="{92C51272-86B6-4B48-A4AE-D472CA82B923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6">
              <a:extLst>
                <a:ext uri="{FF2B5EF4-FFF2-40B4-BE49-F238E27FC236}">
                  <a16:creationId xmlns:a16="http://schemas.microsoft.com/office/drawing/2014/main" id="{2C3A0B47-9D82-FE45-9457-BF81CD2FA7A6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FD97DAD5-B085-5D44-BE42-8F3B9EE9F595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D8ECE762-73AE-2C47-9441-EA7230658360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268398A3-39FF-4648-9FD9-E1F75E54D12C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EEB7B98-F8C7-214A-AF07-80D38697E5EF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B0794D66-9071-5140-AC48-F2C47D431BC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41947595-CA8E-5241-98C0-5EFA06643BED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7EB5DA7-F9C3-684D-838F-266E140A765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5E2D2D99-EF02-1D4D-9F6A-DEB889A0447B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2F91FC47-FBF2-C346-8E62-806EB9B2438F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4630EB4-B754-944C-9CB6-CE520408D1BF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48F22E58-B093-7A4C-8FD8-28E1C21328AA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A6E2FCD4-9705-3940-BF2A-D1239696D458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D6DD86DF-00FF-D74B-981F-9FD8B5BF191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91A50E87-376B-6D43-978E-5C6F4575592A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011A632-65C3-334B-891C-670B5B727835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6359897B-BEE2-184D-9C5D-0F971338293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4B815F2-CB49-0640-ABE6-3672063D4CAB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8181309B-0D7E-C447-A3C3-424CD8B2E92D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A1C774AA-192A-1540-A66B-EEAAA42C920D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697E23D0-D2AD-3142-8A3E-37ABC6B906BF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C5FC6DC2-92D0-6D49-BDFC-FA21FE7F4933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402015ED-8B6D-DE4E-8093-A79355D84C63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4" name="Freihandform: Form 87">
            <a:extLst>
              <a:ext uri="{FF2B5EF4-FFF2-40B4-BE49-F238E27FC236}">
                <a16:creationId xmlns:a16="http://schemas.microsoft.com/office/drawing/2014/main" id="{C7277E25-4150-EF4E-B2B2-BD3F0A3E2646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88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0691-36C4-442B-801E-F5F906A331D4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5159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AA9021C-F612-7A45-9064-2DAABFCA9C99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2" name="Freihandform: Form 139">
              <a:extLst>
                <a:ext uri="{FF2B5EF4-FFF2-40B4-BE49-F238E27FC236}">
                  <a16:creationId xmlns:a16="http://schemas.microsoft.com/office/drawing/2014/main" id="{239FEB29-764E-D84F-A6B9-E572E9BA35FA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140">
              <a:extLst>
                <a:ext uri="{FF2B5EF4-FFF2-40B4-BE49-F238E27FC236}">
                  <a16:creationId xmlns:a16="http://schemas.microsoft.com/office/drawing/2014/main" id="{30E07473-1FE4-ED4D-ABDA-C4460B82C76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141">
              <a:extLst>
                <a:ext uri="{FF2B5EF4-FFF2-40B4-BE49-F238E27FC236}">
                  <a16:creationId xmlns:a16="http://schemas.microsoft.com/office/drawing/2014/main" id="{ACFFFEA1-E2B9-BF4B-8614-D4E5B5F85F27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2">
              <a:extLst>
                <a:ext uri="{FF2B5EF4-FFF2-40B4-BE49-F238E27FC236}">
                  <a16:creationId xmlns:a16="http://schemas.microsoft.com/office/drawing/2014/main" id="{DCFE20F4-1FAA-3B4B-AFD3-FE5FED6F8703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3">
              <a:extLst>
                <a:ext uri="{FF2B5EF4-FFF2-40B4-BE49-F238E27FC236}">
                  <a16:creationId xmlns:a16="http://schemas.microsoft.com/office/drawing/2014/main" id="{3D433F7E-E5FB-4B45-87E4-D54E97FD3DEE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4">
              <a:extLst>
                <a:ext uri="{FF2B5EF4-FFF2-40B4-BE49-F238E27FC236}">
                  <a16:creationId xmlns:a16="http://schemas.microsoft.com/office/drawing/2014/main" id="{39EB8253-0480-F945-BF50-3C39BC415AEF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5">
              <a:extLst>
                <a:ext uri="{FF2B5EF4-FFF2-40B4-BE49-F238E27FC236}">
                  <a16:creationId xmlns:a16="http://schemas.microsoft.com/office/drawing/2014/main" id="{3C3CAEA5-31EB-6B48-8A0B-FDDA4E37BB49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6">
              <a:extLst>
                <a:ext uri="{FF2B5EF4-FFF2-40B4-BE49-F238E27FC236}">
                  <a16:creationId xmlns:a16="http://schemas.microsoft.com/office/drawing/2014/main" id="{6BF62CD0-F5B5-8845-8426-81D7F83163CB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7">
              <a:extLst>
                <a:ext uri="{FF2B5EF4-FFF2-40B4-BE49-F238E27FC236}">
                  <a16:creationId xmlns:a16="http://schemas.microsoft.com/office/drawing/2014/main" id="{74F82E2E-2B50-F84C-8BD0-1F0FD1E8B441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8">
              <a:extLst>
                <a:ext uri="{FF2B5EF4-FFF2-40B4-BE49-F238E27FC236}">
                  <a16:creationId xmlns:a16="http://schemas.microsoft.com/office/drawing/2014/main" id="{764A666C-D860-AD49-B7E5-01027DAF2F9E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9">
              <a:extLst>
                <a:ext uri="{FF2B5EF4-FFF2-40B4-BE49-F238E27FC236}">
                  <a16:creationId xmlns:a16="http://schemas.microsoft.com/office/drawing/2014/main" id="{A60FAD8F-356D-9A49-8917-F8D75E39E254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50">
              <a:extLst>
                <a:ext uri="{FF2B5EF4-FFF2-40B4-BE49-F238E27FC236}">
                  <a16:creationId xmlns:a16="http://schemas.microsoft.com/office/drawing/2014/main" id="{2122BFDD-4180-3242-9DE6-1722C6BB87E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51">
              <a:extLst>
                <a:ext uri="{FF2B5EF4-FFF2-40B4-BE49-F238E27FC236}">
                  <a16:creationId xmlns:a16="http://schemas.microsoft.com/office/drawing/2014/main" id="{A137BDFA-16B4-5E4D-90CA-25E45475E283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2">
              <a:extLst>
                <a:ext uri="{FF2B5EF4-FFF2-40B4-BE49-F238E27FC236}">
                  <a16:creationId xmlns:a16="http://schemas.microsoft.com/office/drawing/2014/main" id="{51BC45C2-1274-BB42-B2FF-655E609A4F3F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3">
              <a:extLst>
                <a:ext uri="{FF2B5EF4-FFF2-40B4-BE49-F238E27FC236}">
                  <a16:creationId xmlns:a16="http://schemas.microsoft.com/office/drawing/2014/main" id="{039CA6A1-8CFA-4A4B-9F23-2BB7B0C89625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4">
              <a:extLst>
                <a:ext uri="{FF2B5EF4-FFF2-40B4-BE49-F238E27FC236}">
                  <a16:creationId xmlns:a16="http://schemas.microsoft.com/office/drawing/2014/main" id="{ED05D2C0-4637-7549-888A-5A0ED2277201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5">
              <a:extLst>
                <a:ext uri="{FF2B5EF4-FFF2-40B4-BE49-F238E27FC236}">
                  <a16:creationId xmlns:a16="http://schemas.microsoft.com/office/drawing/2014/main" id="{E19058B0-7775-D44E-B670-ABF807D028C6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6">
              <a:extLst>
                <a:ext uri="{FF2B5EF4-FFF2-40B4-BE49-F238E27FC236}">
                  <a16:creationId xmlns:a16="http://schemas.microsoft.com/office/drawing/2014/main" id="{B494CC1A-A672-C84F-986B-05A683E0AF13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7">
              <a:extLst>
                <a:ext uri="{FF2B5EF4-FFF2-40B4-BE49-F238E27FC236}">
                  <a16:creationId xmlns:a16="http://schemas.microsoft.com/office/drawing/2014/main" id="{3FA5D363-CFB8-0746-97D7-B5D03E23E745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8">
              <a:extLst>
                <a:ext uri="{FF2B5EF4-FFF2-40B4-BE49-F238E27FC236}">
                  <a16:creationId xmlns:a16="http://schemas.microsoft.com/office/drawing/2014/main" id="{61F52BFA-2C47-174A-AD0B-49737BCE47CD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59">
              <a:extLst>
                <a:ext uri="{FF2B5EF4-FFF2-40B4-BE49-F238E27FC236}">
                  <a16:creationId xmlns:a16="http://schemas.microsoft.com/office/drawing/2014/main" id="{56D89971-3BAE-8B48-8779-9659478A6E33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0">
              <a:extLst>
                <a:ext uri="{FF2B5EF4-FFF2-40B4-BE49-F238E27FC236}">
                  <a16:creationId xmlns:a16="http://schemas.microsoft.com/office/drawing/2014/main" id="{5BFB40D3-0C94-C34E-8D0C-BA37CE64A2A6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1">
              <a:extLst>
                <a:ext uri="{FF2B5EF4-FFF2-40B4-BE49-F238E27FC236}">
                  <a16:creationId xmlns:a16="http://schemas.microsoft.com/office/drawing/2014/main" id="{5F3B670D-3F4C-EB46-B888-A17039EC5DA8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2">
              <a:extLst>
                <a:ext uri="{FF2B5EF4-FFF2-40B4-BE49-F238E27FC236}">
                  <a16:creationId xmlns:a16="http://schemas.microsoft.com/office/drawing/2014/main" id="{1AC6A114-F6C4-A44F-82C1-746D659D92E5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3">
              <a:extLst>
                <a:ext uri="{FF2B5EF4-FFF2-40B4-BE49-F238E27FC236}">
                  <a16:creationId xmlns:a16="http://schemas.microsoft.com/office/drawing/2014/main" id="{6C84A291-9A88-BC46-9243-A5BDAD73E70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D77166F-3C93-3744-9927-37978A728989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407D65A0-6EC3-0D4A-8197-FB6484487BE4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8">
              <a:extLst>
                <a:ext uri="{FF2B5EF4-FFF2-40B4-BE49-F238E27FC236}">
                  <a16:creationId xmlns:a16="http://schemas.microsoft.com/office/drawing/2014/main" id="{F67E5B46-C275-4F48-A09F-54D35BC6A4BF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9">
              <a:extLst>
                <a:ext uri="{FF2B5EF4-FFF2-40B4-BE49-F238E27FC236}">
                  <a16:creationId xmlns:a16="http://schemas.microsoft.com/office/drawing/2014/main" id="{909E25E7-19E2-8747-9126-F1AB3D631F78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70">
              <a:extLst>
                <a:ext uri="{FF2B5EF4-FFF2-40B4-BE49-F238E27FC236}">
                  <a16:creationId xmlns:a16="http://schemas.microsoft.com/office/drawing/2014/main" id="{EAC5A913-E03E-7D4D-9078-FE9CA24554F9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1">
              <a:extLst>
                <a:ext uri="{FF2B5EF4-FFF2-40B4-BE49-F238E27FC236}">
                  <a16:creationId xmlns:a16="http://schemas.microsoft.com/office/drawing/2014/main" id="{8FABF0FD-F7EF-5349-A2E7-C349C225F8D4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2">
              <a:extLst>
                <a:ext uri="{FF2B5EF4-FFF2-40B4-BE49-F238E27FC236}">
                  <a16:creationId xmlns:a16="http://schemas.microsoft.com/office/drawing/2014/main" id="{691B08B6-CE79-0F4B-B988-B7D1CEE53D89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3">
              <a:extLst>
                <a:ext uri="{FF2B5EF4-FFF2-40B4-BE49-F238E27FC236}">
                  <a16:creationId xmlns:a16="http://schemas.microsoft.com/office/drawing/2014/main" id="{618EC208-E675-F54F-926D-39AE3A23A938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4">
              <a:extLst>
                <a:ext uri="{FF2B5EF4-FFF2-40B4-BE49-F238E27FC236}">
                  <a16:creationId xmlns:a16="http://schemas.microsoft.com/office/drawing/2014/main" id="{F3D8309A-1653-614D-A944-931615072E3B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5">
              <a:extLst>
                <a:ext uri="{FF2B5EF4-FFF2-40B4-BE49-F238E27FC236}">
                  <a16:creationId xmlns:a16="http://schemas.microsoft.com/office/drawing/2014/main" id="{717FDDCD-E871-BB4D-B232-2CEF5564DDCE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6">
              <a:extLst>
                <a:ext uri="{FF2B5EF4-FFF2-40B4-BE49-F238E27FC236}">
                  <a16:creationId xmlns:a16="http://schemas.microsoft.com/office/drawing/2014/main" id="{C8995C5D-7CC7-2E42-B769-E20C40839485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7">
              <a:extLst>
                <a:ext uri="{FF2B5EF4-FFF2-40B4-BE49-F238E27FC236}">
                  <a16:creationId xmlns:a16="http://schemas.microsoft.com/office/drawing/2014/main" id="{F0031B75-0C69-0A40-8402-DC1DE0934A9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8">
              <a:extLst>
                <a:ext uri="{FF2B5EF4-FFF2-40B4-BE49-F238E27FC236}">
                  <a16:creationId xmlns:a16="http://schemas.microsoft.com/office/drawing/2014/main" id="{A0198E80-4FED-D345-A056-52D3E6BA6E76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9">
              <a:extLst>
                <a:ext uri="{FF2B5EF4-FFF2-40B4-BE49-F238E27FC236}">
                  <a16:creationId xmlns:a16="http://schemas.microsoft.com/office/drawing/2014/main" id="{77DC6720-D7A3-F240-A035-723109FD216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80">
              <a:extLst>
                <a:ext uri="{FF2B5EF4-FFF2-40B4-BE49-F238E27FC236}">
                  <a16:creationId xmlns:a16="http://schemas.microsoft.com/office/drawing/2014/main" id="{113741B5-0862-1B40-9D96-56B2A9E93BF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1">
              <a:extLst>
                <a:ext uri="{FF2B5EF4-FFF2-40B4-BE49-F238E27FC236}">
                  <a16:creationId xmlns:a16="http://schemas.microsoft.com/office/drawing/2014/main" id="{DAB37A08-003F-3245-8E24-7AF93F705B58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2">
              <a:extLst>
                <a:ext uri="{FF2B5EF4-FFF2-40B4-BE49-F238E27FC236}">
                  <a16:creationId xmlns:a16="http://schemas.microsoft.com/office/drawing/2014/main" id="{FCFDE7EE-E7D1-544E-A701-3197B56FF0AD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3">
              <a:extLst>
                <a:ext uri="{FF2B5EF4-FFF2-40B4-BE49-F238E27FC236}">
                  <a16:creationId xmlns:a16="http://schemas.microsoft.com/office/drawing/2014/main" id="{23158B01-DBA4-4448-A419-B1488105410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4">
              <a:extLst>
                <a:ext uri="{FF2B5EF4-FFF2-40B4-BE49-F238E27FC236}">
                  <a16:creationId xmlns:a16="http://schemas.microsoft.com/office/drawing/2014/main" id="{F738BA72-6FA5-A340-A4D3-82C845D364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5">
              <a:extLst>
                <a:ext uri="{FF2B5EF4-FFF2-40B4-BE49-F238E27FC236}">
                  <a16:creationId xmlns:a16="http://schemas.microsoft.com/office/drawing/2014/main" id="{A6D2746E-5F24-D745-A2A3-D0ADEEF336B5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6">
              <a:extLst>
                <a:ext uri="{FF2B5EF4-FFF2-40B4-BE49-F238E27FC236}">
                  <a16:creationId xmlns:a16="http://schemas.microsoft.com/office/drawing/2014/main" id="{F365F04E-F6F3-EC40-8AF7-457F234C8148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7">
              <a:extLst>
                <a:ext uri="{FF2B5EF4-FFF2-40B4-BE49-F238E27FC236}">
                  <a16:creationId xmlns:a16="http://schemas.microsoft.com/office/drawing/2014/main" id="{E795987B-C466-AF4D-91C5-7C0A403A567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8">
              <a:extLst>
                <a:ext uri="{FF2B5EF4-FFF2-40B4-BE49-F238E27FC236}">
                  <a16:creationId xmlns:a16="http://schemas.microsoft.com/office/drawing/2014/main" id="{03A27536-9171-8D4E-A050-974D975CBA72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9">
              <a:extLst>
                <a:ext uri="{FF2B5EF4-FFF2-40B4-BE49-F238E27FC236}">
                  <a16:creationId xmlns:a16="http://schemas.microsoft.com/office/drawing/2014/main" id="{D643B2AE-9BD8-2447-B0FE-BFB5EF735DB4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1" name="Freihandform: Form 87">
            <a:extLst>
              <a:ext uri="{FF2B5EF4-FFF2-40B4-BE49-F238E27FC236}">
                <a16:creationId xmlns:a16="http://schemas.microsoft.com/office/drawing/2014/main" id="{DEFECFB7-4BFC-2143-8119-7CD966471870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09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8AE96D7-C3C8-4590-B13B-86D938A789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432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8739-BFB7-40C2-B28E-69BB709E9C11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BAC64890-C924-4759-9B9B-7DE74E38C4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3028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6080-B214-4A27-A13D-95A31493955D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A7A670F-933B-48F3-B921-A1B739D6C9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6918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BF54-E288-44CA-9624-72B71A8A42AB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7A335FC-7B0F-4DB2-A1F6-1DF21639819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539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55A8-E7B1-419D-84AA-0C89B698BF2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D7BA2DC0-EE95-4994-AD5A-8F6A7D106E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4713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4F9C00A-8AFB-47C9-A7D9-7909CE906E5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14D59EEC-E0BA-43F5-BBC0-E623BF3D0A64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98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2E97C76-A4DB-4E4D-BDE5-C46A0BB87C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19DF95-D0DC-403C-8DA6-0ED3DF816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67DDAB-A029-4F51-840C-C39A868C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63" y="1628775"/>
            <a:ext cx="10106934" cy="1562031"/>
          </a:xfrm>
        </p:spPr>
        <p:txBody>
          <a:bodyPr/>
          <a:lstStyle/>
          <a:p>
            <a:r>
              <a:rPr lang="en-US" sz="4800" dirty="0"/>
              <a:t>A Framework for Preparing and </a:t>
            </a:r>
            <a:br>
              <a:rPr lang="en-US" sz="4800" dirty="0"/>
            </a:br>
            <a:r>
              <a:rPr lang="en-US" sz="4800" dirty="0"/>
              <a:t>Assessing Cybersecurity Datasets</a:t>
            </a:r>
          </a:p>
        </p:txBody>
      </p:sp>
      <p:sp>
        <p:nvSpPr>
          <p:cNvPr id="2" name="Titel 3">
            <a:extLst>
              <a:ext uri="{FF2B5EF4-FFF2-40B4-BE49-F238E27FC236}">
                <a16:creationId xmlns:a16="http://schemas.microsoft.com/office/drawing/2014/main" id="{B905E41E-375B-560F-99C8-2B3AFF6FC15F}"/>
              </a:ext>
            </a:extLst>
          </p:cNvPr>
          <p:cNvSpPr txBox="1">
            <a:spLocks/>
          </p:cNvSpPr>
          <p:nvPr/>
        </p:nvSpPr>
        <p:spPr>
          <a:xfrm>
            <a:off x="520163" y="3631416"/>
            <a:ext cx="360355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Bachlorarbeit</a:t>
            </a:r>
            <a:r>
              <a:rPr lang="en-US" sz="1800" dirty="0"/>
              <a:t> </a:t>
            </a:r>
            <a:r>
              <a:rPr lang="en-US" sz="1800" dirty="0" err="1"/>
              <a:t>im</a:t>
            </a:r>
            <a:r>
              <a:rPr lang="en-US" sz="1800" dirty="0"/>
              <a:t> Fach Informatik</a:t>
            </a:r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2476C599-1FDA-9823-72C1-4C610774B0E2}"/>
              </a:ext>
            </a:extLst>
          </p:cNvPr>
          <p:cNvSpPr txBox="1">
            <a:spLocks/>
          </p:cNvSpPr>
          <p:nvPr/>
        </p:nvSpPr>
        <p:spPr>
          <a:xfrm>
            <a:off x="520163" y="4193622"/>
            <a:ext cx="1705595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Wladimir Urban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924D08A5-53FE-52CE-8056-F2B8298C1021}"/>
              </a:ext>
            </a:extLst>
          </p:cNvPr>
          <p:cNvSpPr txBox="1">
            <a:spLocks/>
          </p:cNvSpPr>
          <p:nvPr/>
        </p:nvSpPr>
        <p:spPr>
          <a:xfrm>
            <a:off x="1610205" y="5318029"/>
            <a:ext cx="3385607" cy="89050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800" dirty="0"/>
              <a:t>Prof. Dr.-Ing. Reinhard German</a:t>
            </a:r>
            <a:endParaRPr lang="it-IT" sz="1800" dirty="0"/>
          </a:p>
          <a:p>
            <a:r>
              <a:rPr lang="it-IT" sz="1800" dirty="0"/>
              <a:t>Dr.-Ing. </a:t>
            </a:r>
            <a:r>
              <a:rPr lang="it-IT" sz="1800" dirty="0" err="1"/>
              <a:t>Loui</a:t>
            </a:r>
            <a:r>
              <a:rPr lang="it-IT" sz="1800" dirty="0"/>
              <a:t> Al </a:t>
            </a:r>
            <a:r>
              <a:rPr lang="it-IT" sz="1800" dirty="0" err="1"/>
              <a:t>Sardy</a:t>
            </a:r>
            <a:endParaRPr lang="it-IT" sz="1800" dirty="0"/>
          </a:p>
          <a:p>
            <a:r>
              <a:rPr lang="de-DE" sz="1800" dirty="0"/>
              <a:t>Mamdouh Muhammad, M. Sc.</a:t>
            </a:r>
            <a:endParaRPr lang="en-US" sz="1800" dirty="0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B45AE730-58BA-8EF3-A489-04E4B767A834}"/>
              </a:ext>
            </a:extLst>
          </p:cNvPr>
          <p:cNvSpPr txBox="1">
            <a:spLocks/>
          </p:cNvSpPr>
          <p:nvPr/>
        </p:nvSpPr>
        <p:spPr>
          <a:xfrm>
            <a:off x="520163" y="4755826"/>
            <a:ext cx="1128642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11.11.2025</a:t>
            </a:r>
          </a:p>
        </p:txBody>
      </p:sp>
      <p:sp>
        <p:nvSpPr>
          <p:cNvPr id="8" name="Titel 3">
            <a:extLst>
              <a:ext uri="{FF2B5EF4-FFF2-40B4-BE49-F238E27FC236}">
                <a16:creationId xmlns:a16="http://schemas.microsoft.com/office/drawing/2014/main" id="{4391AA2D-7F3F-DC2F-8F71-628103107876}"/>
              </a:ext>
            </a:extLst>
          </p:cNvPr>
          <p:cNvSpPr txBox="1">
            <a:spLocks/>
          </p:cNvSpPr>
          <p:nvPr/>
        </p:nvSpPr>
        <p:spPr>
          <a:xfrm>
            <a:off x="520163" y="5318030"/>
            <a:ext cx="1090042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Betreuer</a:t>
            </a:r>
            <a:r>
              <a:rPr lang="en-US" sz="18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55354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4D7A27F-5A89-FAE4-EC1B-42747AE8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04C750-37A9-0792-1631-C4918566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6892D0-26B3-AD5E-2BFE-EA2048A9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52F6E-92B6-9A27-F92A-A734B037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142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FD246-8B95-96F2-AB88-7C35B86F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B9817-166C-6F16-CD3E-AC5E8327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IMPACT RF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31A579-0DBD-7834-361A-127E7204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4D73AA-030E-658D-E55B-0552608F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3F6FCA-42C5-7EB5-7A12-3B38A76F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33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D2CB3E-4226-DDE4-9DF0-2F76425B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ED20B9-3534-E0BF-82AF-F988F6F8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91E087-82CC-A825-ACCD-F56B9D38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470747-EF4B-9B4A-332A-7E1973C43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9D43C3A-4D3C-0705-492F-78561D5B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A38B84D-D90C-870C-9A3E-B69DBD8EF31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Random Forest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DCDB0B-9FB0-E998-2EF6-18DA3AE4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"/>
          <a:stretch>
            <a:fillRect/>
          </a:stretch>
        </p:blipFill>
        <p:spPr>
          <a:xfrm>
            <a:off x="3228245" y="3054578"/>
            <a:ext cx="5519610" cy="348166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AFBEB11-36F6-0DE5-4A89-B2446228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992" y="1436196"/>
            <a:ext cx="5280117" cy="104088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0F19510-4FAC-1489-41A0-EC8EE5FC1EA1}"/>
              </a:ext>
            </a:extLst>
          </p:cNvPr>
          <p:cNvSpPr txBox="1"/>
          <p:nvPr/>
        </p:nvSpPr>
        <p:spPr>
          <a:xfrm>
            <a:off x="0" y="1248772"/>
            <a:ext cx="12192000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resource footprint of RF before (RAW) and after A.R.C.’s standardized preprocessing (PP) under a 60/20/20 stratified split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BC6896-9D20-33DE-30A8-5D3C7C259240}"/>
              </a:ext>
            </a:extLst>
          </p:cNvPr>
          <p:cNvSpPr txBox="1"/>
          <p:nvPr/>
        </p:nvSpPr>
        <p:spPr>
          <a:xfrm>
            <a:off x="517125" y="2859618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predictive performance of RF with (PP) and without (RAW) preprocessing on train, validation and test under a 60/20/20 </a:t>
            </a:r>
            <a:r>
              <a:rPr lang="en-US" sz="1200" i="1" dirty="0" err="1">
                <a:solidFill>
                  <a:prstClr val="black"/>
                </a:solidFill>
              </a:rPr>
              <a:t>stratifiedsplit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6467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91C05-8EEE-47F7-01A6-2679605C9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8359CF-C6BA-9CDD-A0A3-7AEA54DCD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F8DFD32-B71A-4C73-84D4-10485959C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226DF-B137-0FCD-D72B-0A5C32F9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16D2D33-58F8-53DC-9C3A-8D0F81B7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8AA5DE8-2C7D-AE45-3ECD-017F7B54F1E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Random Forest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EA3A83C-03D4-DAC8-613F-F10DC726405A}"/>
              </a:ext>
            </a:extLst>
          </p:cNvPr>
          <p:cNvSpPr txBox="1"/>
          <p:nvPr/>
        </p:nvSpPr>
        <p:spPr>
          <a:xfrm>
            <a:off x="517127" y="6091511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Illustration of the top 25 most important features comparison between RAW (left) and PP (right) for RF on DNP3 under stratified splitting (60/20/20) on the test subset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4E41027-DF49-65A5-BAAE-93D67A45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6" t="2542" b="785"/>
          <a:stretch>
            <a:fillRect/>
          </a:stretch>
        </p:blipFill>
        <p:spPr>
          <a:xfrm>
            <a:off x="876301" y="1458077"/>
            <a:ext cx="5219700" cy="46381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EF33468-B9D8-FE1A-CA30-341209E1C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3" t="2758" r="946"/>
          <a:stretch>
            <a:fillRect/>
          </a:stretch>
        </p:blipFill>
        <p:spPr>
          <a:xfrm>
            <a:off x="5988051" y="1458077"/>
            <a:ext cx="5235602" cy="46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67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9F453-DA09-6195-42CA-5AFF37BCC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39B0A8-EFA6-D0D0-44EE-F8518718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FE0ACF-EBAF-B335-1A3D-3B5E774E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CFFA8A-A58D-5646-21ED-E026F769F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2151776-70C8-50B5-5424-795ED739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7634B2B-E5EE-816D-8F42-500FD209394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Random Forest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FDBE45D-76BF-B7BB-78F8-E7549C9F8C79}"/>
              </a:ext>
            </a:extLst>
          </p:cNvPr>
          <p:cNvSpPr txBox="1"/>
          <p:nvPr/>
        </p:nvSpPr>
        <p:spPr>
          <a:xfrm>
            <a:off x="517127" y="5453802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 Illustration of the confusion matrix comparison between RAW (left) and PP (right) for RF on CIC-IIoT under stratified splitting (60/20/20) on the test subset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0BB30DA-C164-8E49-5534-585C7F8565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50" t="5640" r="1559" b="1399"/>
          <a:stretch>
            <a:fillRect/>
          </a:stretch>
        </p:blipFill>
        <p:spPr>
          <a:xfrm>
            <a:off x="515939" y="1939914"/>
            <a:ext cx="5580062" cy="35034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23578F4-D46A-F5AA-9552-C53992CB95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" t="2191" r="1635" b="4485"/>
          <a:stretch>
            <a:fillRect/>
          </a:stretch>
        </p:blipFill>
        <p:spPr>
          <a:xfrm>
            <a:off x="5988051" y="1920865"/>
            <a:ext cx="5685632" cy="35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635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88B47-BC45-91EB-6433-A907734B7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D978F5-3F1A-115F-CC5B-ACC74A6A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4918D8-2928-376E-24DD-489E5DB2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2E353F-0819-CFD5-54EF-58770DE7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69F76B5-8509-342C-CE20-23C29542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5CB79-0F67-EAE2-3C44-51172708374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Random Forest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D237FE1-893D-39FB-7A6C-AEB86494C0FA}"/>
              </a:ext>
            </a:extLst>
          </p:cNvPr>
          <p:cNvSpPr txBox="1"/>
          <p:nvPr/>
        </p:nvSpPr>
        <p:spPr>
          <a:xfrm>
            <a:off x="517127" y="5535518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Illustration of the PR curve comparison between RAW (left) and PP (right) for RF on CIC-IIoT under stratified splitting (60/20/20) on the test subset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E94C51F-1DFE-454F-BE25-7F67CEA1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7" t="3518" r="68" b="4371"/>
          <a:stretch>
            <a:fillRect/>
          </a:stretch>
        </p:blipFill>
        <p:spPr>
          <a:xfrm>
            <a:off x="515937" y="2256029"/>
            <a:ext cx="5466438" cy="322911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DCFF8B-B897-CA28-5FC3-37FFB2927A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5" t="3222" r="1827" b="1299"/>
          <a:stretch>
            <a:fillRect/>
          </a:stretch>
        </p:blipFill>
        <p:spPr>
          <a:xfrm>
            <a:off x="5982375" y="2183604"/>
            <a:ext cx="5691308" cy="33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59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282DB-1C76-673D-E597-D02B570EE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D2201-7A99-B815-E326-53325A10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IMPACT GBDT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8714CD-BE7E-498C-ED90-E1509C18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762FC1-7941-8D8F-C135-32E5B5DC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29CD87-2773-6ABF-49E4-5B1CB63D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6298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48927-019A-7332-8E64-C85AC357C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24B712A-B27C-30AE-C44E-57BDC739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EB128D-91D1-7B76-8F4D-AD836435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333C72-558C-2C90-6DF3-B7C7F2E9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E0D0AA-E0DC-B8E0-8BCF-61A68959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3472788-4382-6CEB-3968-06D67405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265E1C7-174F-CE49-E970-0BE0BE96BA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Gradient </a:t>
            </a:r>
            <a:r>
              <a:rPr lang="de-DE" dirty="0" err="1"/>
              <a:t>Boosted</a:t>
            </a:r>
            <a:r>
              <a:rPr lang="de-DE" dirty="0"/>
              <a:t> </a:t>
            </a:r>
            <a:r>
              <a:rPr lang="de-DE" dirty="0" err="1"/>
              <a:t>Descion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8FA2DF3-D234-E00F-2AA7-DB676C338061}"/>
              </a:ext>
            </a:extLst>
          </p:cNvPr>
          <p:cNvSpPr txBox="1"/>
          <p:nvPr/>
        </p:nvSpPr>
        <p:spPr>
          <a:xfrm>
            <a:off x="0" y="1248772"/>
            <a:ext cx="12192000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resource footprint of GBDT before (RAW) and after A.R.C.’s standardized preprocessing (PP) under a 60/20/20 stratified split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AA05A6B-7917-9C1B-8A45-0F248708C659}"/>
              </a:ext>
            </a:extLst>
          </p:cNvPr>
          <p:cNvSpPr txBox="1"/>
          <p:nvPr/>
        </p:nvSpPr>
        <p:spPr>
          <a:xfrm>
            <a:off x="517125" y="2859618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predictive performance of GBDT with (PP) and without (RAW) preprocessing on train, validation and test under a 60/20/20 stratified split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D6F2EC5-4F8C-B65B-121F-44F3D50E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896" y="1443732"/>
            <a:ext cx="5320308" cy="109035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BF524AF-B850-DACC-7BAB-258FF64B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16" y="3047042"/>
            <a:ext cx="5494670" cy="34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983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A55B9-F165-BE43-72A5-639B43425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5339F7-BD78-1334-10C4-77E0DE4C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A1E547-3E39-0B90-DCBC-06B97B8B2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DA06FC-EA85-205F-1087-CC175EDA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50A9DA-6695-0803-C634-74F1C10A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0BFCDF1-1EA6-2BD7-4F4A-85B64463BB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Gradient </a:t>
            </a:r>
            <a:r>
              <a:rPr lang="de-DE" dirty="0" err="1"/>
              <a:t>Boosted</a:t>
            </a:r>
            <a:r>
              <a:rPr lang="de-DE" dirty="0"/>
              <a:t> </a:t>
            </a:r>
            <a:r>
              <a:rPr lang="de-DE" dirty="0" err="1"/>
              <a:t>Descion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37BF188-8B9A-8B0F-083E-A538F7BBDD7F}"/>
              </a:ext>
            </a:extLst>
          </p:cNvPr>
          <p:cNvSpPr txBox="1"/>
          <p:nvPr/>
        </p:nvSpPr>
        <p:spPr>
          <a:xfrm>
            <a:off x="517127" y="6091511"/>
            <a:ext cx="11157745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Illustration of the top 25 most important features comparison between RAW (left) and PP (right) for GBDT on DNP3 under stratified splitting (60/20/20) on the test subset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DF5A3A5-83D6-E49B-0C0C-E8309322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3" t="1240" r="1675"/>
          <a:stretch>
            <a:fillRect/>
          </a:stretch>
        </p:blipFill>
        <p:spPr>
          <a:xfrm>
            <a:off x="752449" y="1458076"/>
            <a:ext cx="5235602" cy="46733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720FD06-0265-0514-979A-74E8BF44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9" t="1239" r="5108"/>
          <a:stretch>
            <a:fillRect/>
          </a:stretch>
        </p:blipFill>
        <p:spPr>
          <a:xfrm>
            <a:off x="5978183" y="1458076"/>
            <a:ext cx="5174374" cy="46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568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B949F-4A5B-449A-DB3C-1EFA0E19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BB9761-57F0-AD71-6BAF-C5BD532F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IMPACT SVM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1180D9-4183-EEF3-8FF6-79F7059B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AC895F-7C52-FE94-4305-73B5197F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D0EC0-F37F-C624-26EC-17BDEAB3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57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96FA-AD50-A68D-9350-0239D9441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C7CD57-CE31-D77D-C297-3E750409A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B63503-1F0B-EB16-97F7-18D86DC7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34E8AD-5AA0-5DB0-80F4-F39653C9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7B12F1-C8A5-3C97-A9F4-7F5D382695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22C93F0-B983-569F-86B1-8554C9EA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447BF7E-5062-6F3A-E853-5CB69421BD9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Support Vector Machines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018314-3138-FDE3-02C2-ECD2DD7BFB7B}"/>
              </a:ext>
            </a:extLst>
          </p:cNvPr>
          <p:cNvSpPr txBox="1"/>
          <p:nvPr/>
        </p:nvSpPr>
        <p:spPr>
          <a:xfrm>
            <a:off x="0" y="1248772"/>
            <a:ext cx="12192000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resource footprint of SVM before (RAW) and after A.R.C.’s standardized preprocessing (PP) under a 60/20/20 stratified split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B21F779-57CA-E620-09EA-8A2FB714158F}"/>
              </a:ext>
            </a:extLst>
          </p:cNvPr>
          <p:cNvSpPr txBox="1"/>
          <p:nvPr/>
        </p:nvSpPr>
        <p:spPr>
          <a:xfrm>
            <a:off x="517125" y="2859618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predictive performance of SVM with (PP) and without (RAW) preprocessing on train, validation and test under a 60/20/20 stratified split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B4CE-13D0-B75B-6256-69EAFC2B6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896" y="1436196"/>
            <a:ext cx="5320308" cy="10267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B013319-57D1-0A86-E180-5230D8FB0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15" y="3047042"/>
            <a:ext cx="5494670" cy="33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4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DC885B-E24B-15F9-D311-961562F1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7EB57A-DF12-0645-19DF-35CF3845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B30B09-9EDB-C6BB-9E89-F8716A86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10CB5FB-5922-767D-4B9F-7C2C0CFB4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as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Streamlit</a:t>
            </a:r>
            <a:r>
              <a:rPr lang="en-US" dirty="0"/>
              <a:t> for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 and NumPy for data </a:t>
            </a:r>
            <a:r>
              <a:rPr lang="en-US" dirty="0" err="1"/>
              <a:t>handeling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Scikit-learn and imbalanced-learn for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Plotly</a:t>
            </a:r>
            <a:r>
              <a:rPr lang="en-US" dirty="0"/>
              <a:t> and </a:t>
            </a:r>
            <a:r>
              <a:rPr lang="en-US" dirty="0" err="1"/>
              <a:t>ReportLab</a:t>
            </a:r>
            <a:r>
              <a:rPr lang="en-US" dirty="0"/>
              <a:t> for reporting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D97CA44-E96B-98A4-E8F4-35BFCC5F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3D307E34-AEEF-F67C-B449-82A6204B442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196031-86CF-F5B9-1173-A374F1DF170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Software Stack</a:t>
            </a:r>
          </a:p>
        </p:txBody>
      </p:sp>
    </p:spTree>
    <p:extLst>
      <p:ext uri="{BB962C8B-B14F-4D97-AF65-F5344CB8AC3E}">
        <p14:creationId xmlns:p14="http://schemas.microsoft.com/office/powerpoint/2010/main" val="107714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84AD7-C245-4379-62EE-AB1784FE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E95D5A0-68B9-590A-9546-F1B7852B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7EB669-40FE-385D-ECD2-3346CE9C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FEB4C8-A685-BA27-C69E-F1F75745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38B5E3-9032-3479-95FB-05533160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D8342E7-5504-49F7-563C-F7ECD2EF39E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Support Vector Machines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508769-068D-0215-1DB9-6B2A8790CD01}"/>
              </a:ext>
            </a:extLst>
          </p:cNvPr>
          <p:cNvSpPr txBox="1"/>
          <p:nvPr/>
        </p:nvSpPr>
        <p:spPr>
          <a:xfrm>
            <a:off x="517127" y="5638899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 Illustration of the confusion matrix comparison between RAW (left) and PP (right) for SVM on CIC-IIoT under stratified splitting (60/20/20) on the test subset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40CC15-ABB1-5EEC-C9EB-3A872927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7" t="2958"/>
          <a:stretch>
            <a:fillRect/>
          </a:stretch>
        </p:blipFill>
        <p:spPr>
          <a:xfrm>
            <a:off x="515937" y="1437444"/>
            <a:ext cx="5470925" cy="42037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A611FAD-42C3-BEB3-14B1-6B6B844A15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1"/>
          <a:stretch>
            <a:fillRect/>
          </a:stretch>
        </p:blipFill>
        <p:spPr>
          <a:xfrm>
            <a:off x="5986862" y="1441927"/>
            <a:ext cx="5807159" cy="41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84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7CAD2-1B29-23D5-5C65-48BE09D09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31585AB-0693-4AAA-5A9F-C8289EEB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8E3FBB-186C-C56F-525D-F90D13BF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4529FA-3C1E-F559-A889-AD279D2F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600A8D-FED4-3EA5-FB73-958A715C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17A880F-0573-9CD0-151C-523C3321E00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Support Vector Machines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A039BD-0704-4660-B78A-BC40068FF0CF}"/>
              </a:ext>
            </a:extLst>
          </p:cNvPr>
          <p:cNvSpPr txBox="1"/>
          <p:nvPr/>
        </p:nvSpPr>
        <p:spPr>
          <a:xfrm>
            <a:off x="517127" y="5535518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Illustration of the SVM curve comparison between RAW (left) and PP (right) for SVM on CIC-IIoT under stratified splitting (60/20/20) on the test subset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D27C7D-89BC-DBCE-0300-0E5B38425F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3"/>
          <a:stretch>
            <a:fillRect/>
          </a:stretch>
        </p:blipFill>
        <p:spPr>
          <a:xfrm>
            <a:off x="629561" y="1730166"/>
            <a:ext cx="5466438" cy="380535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3976F91-2DEC-849B-37D8-E99A00188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30166"/>
            <a:ext cx="5489688" cy="380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388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660E2-7D88-A5E4-A4EF-544DC4F0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F6BCB-A474-E1D6-3F6C-3D0EF27D6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IMPACT MLP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A4E18D7-5DDB-CEFF-E05D-FF394555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9746CA-AF95-B195-6847-8BB14BC2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1B61B3-765A-A675-997E-CE1B8487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0236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2B95A-A791-750D-47CB-15E838EA6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F8596F8-2C8D-DB54-8B78-F02E7AE3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A133519-5BD5-F234-0395-E301D0513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5DBE04-FD56-9A6A-C0E3-9883DE84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771351-C021-A7F8-8583-A2D1B831F3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06EF302-5316-B90A-8D8E-744B288E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DA77D22-632C-F65D-FD58-3FC2E5E77F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Multi Layer </a:t>
            </a:r>
            <a:r>
              <a:rPr lang="de-DE" dirty="0" err="1"/>
              <a:t>Perceptrons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4F50F5-DD07-0B04-3235-3E4E172ED75B}"/>
              </a:ext>
            </a:extLst>
          </p:cNvPr>
          <p:cNvSpPr txBox="1"/>
          <p:nvPr/>
        </p:nvSpPr>
        <p:spPr>
          <a:xfrm>
            <a:off x="0" y="1248772"/>
            <a:ext cx="12192000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resource footprint of MLP before (RAW) and after A.R.C.’s standardized preprocessing (PP) under a 60/20/20 stratified split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301C7C-D71C-432F-61AA-1CCED1D0CC68}"/>
              </a:ext>
            </a:extLst>
          </p:cNvPr>
          <p:cNvSpPr txBox="1"/>
          <p:nvPr/>
        </p:nvSpPr>
        <p:spPr>
          <a:xfrm>
            <a:off x="517125" y="2859618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predictive performance of MLP with (PP) and without (RAW) preprocessing on train, validation and test under a 60/20/20 stratified split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0DCD559-6D4E-FF9E-F473-2C7E7574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896" y="1436196"/>
            <a:ext cx="5320308" cy="10119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13F0361-79B3-DF86-78ED-0FCB18AA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15" y="3047042"/>
            <a:ext cx="5494670" cy="34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75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A4C72-6A35-6059-862F-233FECF1C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0A2C6B-8AEF-8394-D79E-F509E93EE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50198-54F4-0726-D1D6-A2BBA2C4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4A82D3-6E11-C146-4628-F23C3D88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6667EA6-8186-B471-72EA-DA8FF544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5EEF5DB-3350-9EA3-2975-4D5F70113D1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Multi Layer </a:t>
            </a:r>
            <a:r>
              <a:rPr lang="de-DE" dirty="0" err="1"/>
              <a:t>Perceptrons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949B50-F63A-9355-3315-025EC523AB1E}"/>
              </a:ext>
            </a:extLst>
          </p:cNvPr>
          <p:cNvSpPr txBox="1"/>
          <p:nvPr/>
        </p:nvSpPr>
        <p:spPr>
          <a:xfrm>
            <a:off x="517127" y="5638899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 Illustration of the confusion matrix comparison between RAW (left) and PP (right) for MLP on CIC-IIoT under stratified splitting (60/20/20) on the test subset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868B78C-4F51-3EAD-ACE8-4A49EB62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1" t="2876"/>
          <a:stretch>
            <a:fillRect/>
          </a:stretch>
        </p:blipFill>
        <p:spPr>
          <a:xfrm>
            <a:off x="278345" y="1441133"/>
            <a:ext cx="5708517" cy="419776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CDA6FC9-6F89-63BF-8340-6B56E02451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1"/>
          <a:stretch>
            <a:fillRect/>
          </a:stretch>
        </p:blipFill>
        <p:spPr>
          <a:xfrm>
            <a:off x="6095999" y="1441133"/>
            <a:ext cx="5708518" cy="41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26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4F8D-A99D-B29D-1256-5B6F30EC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0D3418B-72CB-1AD7-1D15-F1A794BA4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717AD7-DBF8-36B9-2244-4F631BCD0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4D5499-C4C3-7A98-7392-1A4E164B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4553C3-C03A-C42D-AF42-AB03721F1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9AF7E6-0A9C-077D-6875-409EC0E15B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Multi Layer </a:t>
            </a:r>
            <a:r>
              <a:rPr lang="de-DE" dirty="0" err="1"/>
              <a:t>Perceptrons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6D79CE-8766-D562-BDCC-CFB47BAC7384}"/>
              </a:ext>
            </a:extLst>
          </p:cNvPr>
          <p:cNvSpPr txBox="1"/>
          <p:nvPr/>
        </p:nvSpPr>
        <p:spPr>
          <a:xfrm>
            <a:off x="517127" y="5535518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Illustration of the SVM curve comparison between RAW (left) and PP (right) for MLP on CIC-IIoT under stratified splitting (60/20/20) on the test subset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7C9FE7-FA37-A3EF-EF90-AA1E572C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1" t="3128"/>
          <a:stretch>
            <a:fillRect/>
          </a:stretch>
        </p:blipFill>
        <p:spPr>
          <a:xfrm>
            <a:off x="737509" y="1861816"/>
            <a:ext cx="5358490" cy="36737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2691C5-CB9F-39E9-B17E-1729F5AA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0" t="1098"/>
          <a:stretch>
            <a:fillRect/>
          </a:stretch>
        </p:blipFill>
        <p:spPr>
          <a:xfrm>
            <a:off x="6123608" y="1833907"/>
            <a:ext cx="5358491" cy="37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321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0C46D-DFF5-8840-CE36-1D5D557F4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BCAA2-35FD-F468-ACCA-B9D2B01C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IMPACT LR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6EE1C4D-E14D-1B12-E678-B56388CA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AF391B-DA4B-8367-938D-E07B38A1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DEE843-38FA-C52C-80D4-D48AD3CE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8290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89F65-8F1E-5CE9-8653-BBD3B381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6E36ADF-1BAC-1D70-C637-C3024D7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C0F790-8068-7643-BB6B-5FD06463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B5DE9D-F77B-71A5-75B0-179A53F1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8A659D-378B-7B89-5261-94EFF950D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80C5CD9-4C9D-E396-76E8-88692B45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369A9A2-512A-93CB-2932-6AB9A38723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</a:t>
            </a:r>
            <a:r>
              <a:rPr lang="de-DE" dirty="0" err="1"/>
              <a:t>Logistic</a:t>
            </a:r>
            <a:r>
              <a:rPr lang="de-DE" dirty="0"/>
              <a:t> Regression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7FDA8F0-5013-8CFE-5958-8A5736BDA4F3}"/>
              </a:ext>
            </a:extLst>
          </p:cNvPr>
          <p:cNvSpPr txBox="1"/>
          <p:nvPr/>
        </p:nvSpPr>
        <p:spPr>
          <a:xfrm>
            <a:off x="0" y="1248772"/>
            <a:ext cx="12192000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resource footprint of </a:t>
            </a:r>
            <a:r>
              <a:rPr lang="en-US" sz="1200" i="1" dirty="0" err="1">
                <a:solidFill>
                  <a:prstClr val="black"/>
                </a:solidFill>
              </a:rPr>
              <a:t>lR</a:t>
            </a:r>
            <a:r>
              <a:rPr lang="en-US" sz="1200" i="1" dirty="0">
                <a:solidFill>
                  <a:prstClr val="black"/>
                </a:solidFill>
              </a:rPr>
              <a:t> before (RAW) and after A.R.C.’s standardized preprocessing (PP) under a 60/20/20 stratified split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80AE7EB-0A27-612C-F2FE-D3EB3692872B}"/>
              </a:ext>
            </a:extLst>
          </p:cNvPr>
          <p:cNvSpPr txBox="1"/>
          <p:nvPr/>
        </p:nvSpPr>
        <p:spPr>
          <a:xfrm>
            <a:off x="517125" y="2859618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predictive performance of LR with (PP) and without (RAW) preprocessing on train, validation and test under a 60/20/20 stratified split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77E15CD-A048-AEDC-E7B0-B1768F08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40" y="1438314"/>
            <a:ext cx="5326219" cy="104097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AE95859-DC2F-3A13-FECC-C100ACF5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719" y="3047042"/>
            <a:ext cx="5266561" cy="34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3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58175-3ECC-5325-386E-BC2372266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07F82DC-24F9-3871-8F9F-1FDD7065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8A7941-282A-14CA-7505-B7B96529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ECD02C-2937-2CDC-FFD7-E75EFF46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87D7F09-C570-A75F-2787-958BA849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1DF372-B538-FE37-DF82-AF5395CB953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</a:t>
            </a:r>
            <a:r>
              <a:rPr lang="de-DE" dirty="0" err="1"/>
              <a:t>Logistic</a:t>
            </a:r>
            <a:r>
              <a:rPr lang="de-DE" dirty="0"/>
              <a:t> Regression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6E746F-BD38-EB3D-D894-669AFCAC0D36}"/>
              </a:ext>
            </a:extLst>
          </p:cNvPr>
          <p:cNvSpPr txBox="1"/>
          <p:nvPr/>
        </p:nvSpPr>
        <p:spPr>
          <a:xfrm>
            <a:off x="517127" y="5638899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 Illustration of the confusion matrix comparison between RAW (left) and PP (right) for LR on CIC-IIoT under stratified splitting (60/20/20) on the test subset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FE490C-6011-1672-FFFE-F48E5E21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2" t="2958"/>
          <a:stretch>
            <a:fillRect/>
          </a:stretch>
        </p:blipFill>
        <p:spPr>
          <a:xfrm>
            <a:off x="387482" y="1436901"/>
            <a:ext cx="5708517" cy="41960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57DD8AE-D08B-2F2F-D5EC-CD30828E0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41927"/>
            <a:ext cx="5745698" cy="41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723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9F7D2-5F28-C11A-CAA6-E9E0AD08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32D8AA-50EB-EFD9-7D66-3A0D6E59F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4207A5-9670-F505-5E7B-439A3F74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42C4CE-EE57-E705-CEB0-1261F220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112DBBA-68F2-2275-14E4-498C7980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98B3C4F-71B4-FC59-6AC3-135433A35B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Impact </a:t>
            </a:r>
            <a:r>
              <a:rPr lang="de-DE" dirty="0" err="1"/>
              <a:t>Logistic</a:t>
            </a:r>
            <a:r>
              <a:rPr lang="de-DE" dirty="0"/>
              <a:t> Regression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2B2863A-32DE-21E2-7943-02A52B8C02B6}"/>
              </a:ext>
            </a:extLst>
          </p:cNvPr>
          <p:cNvSpPr txBox="1"/>
          <p:nvPr/>
        </p:nvSpPr>
        <p:spPr>
          <a:xfrm>
            <a:off x="517127" y="5535518"/>
            <a:ext cx="1115774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Illustration of the SVM curve comparison between RAW (left) and PP (right) for LR on CIC-IIoT under stratified splitting (60/20/20) on the test subset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AFB267-96E9-7ECB-1A8A-D3EF829B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3" t="3378"/>
          <a:stretch>
            <a:fillRect/>
          </a:stretch>
        </p:blipFill>
        <p:spPr>
          <a:xfrm>
            <a:off x="709901" y="1832636"/>
            <a:ext cx="5386099" cy="37028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6AC73D7-0182-3980-3FFB-341F717D4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74"/>
          <a:stretch>
            <a:fillRect/>
          </a:stretch>
        </p:blipFill>
        <p:spPr>
          <a:xfrm>
            <a:off x="5988051" y="1855714"/>
            <a:ext cx="5386099" cy="367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86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9EC370E-237D-9ABB-7504-1443DC3E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4928AF-C804-F5B2-26E4-30849A47D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BD4245-E140-E830-6C7B-0FE9B95A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B4C375-9D36-FDC7-AEAC-1CE9556D1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Modularity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Atomic modules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Extensibility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New methods can be added without rewriting legacy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Every step is logged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Seeds can be configured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Human and machine-readable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Transparency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Structured logs per step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Build on open-source libraries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presented with visuals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40C3152-518C-C60F-F63B-C9DB8BCC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B9E7AA-114C-412C-ED6A-0CDDF5D5319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281801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D5CEC-9CD5-F30B-3EFD-E39D3492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333CB1D-CCDE-13F4-C7DB-1B522A845DC8}"/>
              </a:ext>
            </a:extLst>
          </p:cNvPr>
          <p:cNvSpPr/>
          <p:nvPr/>
        </p:nvSpPr>
        <p:spPr>
          <a:xfrm>
            <a:off x="526381" y="2159035"/>
            <a:ext cx="11157745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33E060F-7FDB-BF73-3C41-2CE01439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November 11,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0D7B8C-2FE3-86FE-8EF3-F1F111C2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0423FB-053B-A9CA-E696-F2C70ACF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7AFFD49-D8A0-2E4D-2B71-C41A4116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AC40015-9318-30B1-C034-8A84F7CF727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High-level</a:t>
            </a:r>
            <a:r>
              <a:rPr lang="en-US" dirty="0"/>
              <a:t> Architecture</a:t>
            </a:r>
            <a:endParaRPr lang="en-US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B820FEC-2F35-5134-B131-6B4EEAB64AF8}"/>
              </a:ext>
            </a:extLst>
          </p:cNvPr>
          <p:cNvSpPr/>
          <p:nvPr/>
        </p:nvSpPr>
        <p:spPr>
          <a:xfrm>
            <a:off x="1049429" y="2159042"/>
            <a:ext cx="1260000" cy="1549191"/>
          </a:xfrm>
          <a:prstGeom prst="rect">
            <a:avLst/>
          </a:prstGeom>
          <a:solidFill>
            <a:srgbClr val="FBB4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/>
              <a:t>Data ingestion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576914E-067D-5C7E-8087-080662A1ADD9}"/>
              </a:ext>
            </a:extLst>
          </p:cNvPr>
          <p:cNvSpPr/>
          <p:nvPr/>
        </p:nvSpPr>
        <p:spPr>
          <a:xfrm>
            <a:off x="2309429" y="2159041"/>
            <a:ext cx="2528355" cy="1549191"/>
          </a:xfrm>
          <a:prstGeom prst="rect">
            <a:avLst/>
          </a:prstGeom>
          <a:solidFill>
            <a:srgbClr val="B3CDE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/>
              <a:t>Validation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BA29EC-7A68-E1C2-8C46-732E721630AA}"/>
              </a:ext>
            </a:extLst>
          </p:cNvPr>
          <p:cNvSpPr/>
          <p:nvPr/>
        </p:nvSpPr>
        <p:spPr>
          <a:xfrm>
            <a:off x="4838409" y="2159040"/>
            <a:ext cx="1248339" cy="1549192"/>
          </a:xfrm>
          <a:prstGeom prst="rect">
            <a:avLst/>
          </a:prstGeom>
          <a:solidFill>
            <a:srgbClr val="CCEB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/>
              <a:t>Splitting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CC23A5E-2012-C758-8251-6C70B50BDBC4}"/>
              </a:ext>
            </a:extLst>
          </p:cNvPr>
          <p:cNvSpPr/>
          <p:nvPr/>
        </p:nvSpPr>
        <p:spPr>
          <a:xfrm>
            <a:off x="6086748" y="2159038"/>
            <a:ext cx="1295090" cy="1549193"/>
          </a:xfrm>
          <a:prstGeom prst="rect">
            <a:avLst/>
          </a:prstGeom>
          <a:solidFill>
            <a:srgbClr val="DECBE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/>
              <a:t>Pre</a:t>
            </a:r>
          </a:p>
          <a:p>
            <a:pPr algn="ctr"/>
            <a:r>
              <a:rPr lang="en-US" noProof="0" dirty="0"/>
              <a:t>processing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7CEF782-A30E-666C-B460-64BD60B8AAA5}"/>
              </a:ext>
            </a:extLst>
          </p:cNvPr>
          <p:cNvSpPr/>
          <p:nvPr/>
        </p:nvSpPr>
        <p:spPr>
          <a:xfrm>
            <a:off x="7381838" y="2159037"/>
            <a:ext cx="2500733" cy="1549194"/>
          </a:xfrm>
          <a:prstGeom prst="rect">
            <a:avLst/>
          </a:prstGeom>
          <a:solidFill>
            <a:srgbClr val="FED9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/>
              <a:t>Modeling &amp; </a:t>
            </a:r>
            <a:r>
              <a:rPr lang="en-US" dirty="0"/>
              <a:t>E</a:t>
            </a:r>
            <a:r>
              <a:rPr lang="en-US" noProof="0" dirty="0"/>
              <a:t>valuation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8D37662-6619-1071-69C8-9693D184CF0F}"/>
              </a:ext>
            </a:extLst>
          </p:cNvPr>
          <p:cNvSpPr/>
          <p:nvPr/>
        </p:nvSpPr>
        <p:spPr>
          <a:xfrm>
            <a:off x="9882571" y="2159035"/>
            <a:ext cx="1295090" cy="1549195"/>
          </a:xfrm>
          <a:prstGeom prst="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/>
              <a:t>Reporting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3A87ACF-4FC0-DAB9-FF4E-B3B1B919307B}"/>
              </a:ext>
            </a:extLst>
          </p:cNvPr>
          <p:cNvSpPr/>
          <p:nvPr/>
        </p:nvSpPr>
        <p:spPr>
          <a:xfrm>
            <a:off x="1141213" y="2888904"/>
            <a:ext cx="1080000" cy="720000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</a:t>
            </a:r>
          </a:p>
          <a:p>
            <a:pPr algn="ctr"/>
            <a:r>
              <a:rPr lang="en-US" sz="1600" dirty="0"/>
              <a:t>L</a:t>
            </a:r>
            <a:r>
              <a:rPr lang="en-US" sz="1600" noProof="0" dirty="0" err="1"/>
              <a:t>oader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140C97-0EF1-1217-7D0E-35E22E9E7D3C}"/>
              </a:ext>
            </a:extLst>
          </p:cNvPr>
          <p:cNvSpPr/>
          <p:nvPr/>
        </p:nvSpPr>
        <p:spPr>
          <a:xfrm>
            <a:off x="2403591" y="2888904"/>
            <a:ext cx="1080000" cy="720000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Schema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CE7776C-764A-05E9-6808-BA3DAA8F175F}"/>
              </a:ext>
            </a:extLst>
          </p:cNvPr>
          <p:cNvSpPr/>
          <p:nvPr/>
        </p:nvSpPr>
        <p:spPr>
          <a:xfrm>
            <a:off x="3665938" y="2884280"/>
            <a:ext cx="1080000" cy="7200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Label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C883C6A-9168-FD06-34E1-65097384F948}"/>
              </a:ext>
            </a:extLst>
          </p:cNvPr>
          <p:cNvSpPr/>
          <p:nvPr/>
        </p:nvSpPr>
        <p:spPr>
          <a:xfrm>
            <a:off x="4926000" y="2882330"/>
            <a:ext cx="1080000" cy="7200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Splitter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DF9AF87-F7FE-E136-A7CB-D1976E65B9CA}"/>
              </a:ext>
            </a:extLst>
          </p:cNvPr>
          <p:cNvSpPr/>
          <p:nvPr/>
        </p:nvSpPr>
        <p:spPr>
          <a:xfrm>
            <a:off x="6178594" y="2881829"/>
            <a:ext cx="1080000" cy="720000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Pre-</a:t>
            </a:r>
          </a:p>
          <a:p>
            <a:pPr algn="ctr"/>
            <a:r>
              <a:rPr lang="en-US" sz="1600" noProof="0" dirty="0"/>
              <a:t>processor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2103E59-740D-071B-950D-2655FCD992BC}"/>
              </a:ext>
            </a:extLst>
          </p:cNvPr>
          <p:cNvSpPr/>
          <p:nvPr/>
        </p:nvSpPr>
        <p:spPr>
          <a:xfrm>
            <a:off x="7462586" y="2888904"/>
            <a:ext cx="1080000" cy="72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Trainer &amp;</a:t>
            </a:r>
          </a:p>
          <a:p>
            <a:pPr algn="ctr"/>
            <a:r>
              <a:rPr lang="en-US" sz="1600" noProof="0" dirty="0"/>
              <a:t>Evaluator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D7EF877-3F57-F332-28FD-B3BB08745110}"/>
              </a:ext>
            </a:extLst>
          </p:cNvPr>
          <p:cNvSpPr/>
          <p:nvPr/>
        </p:nvSpPr>
        <p:spPr>
          <a:xfrm>
            <a:off x="8730879" y="2882330"/>
            <a:ext cx="1080000" cy="720000"/>
          </a:xfrm>
          <a:prstGeom prst="rect">
            <a:avLst/>
          </a:prstGeom>
          <a:solidFill>
            <a:srgbClr val="FEE6C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Comparer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92FE79A-3FDF-FE0C-9E66-858F15E9D0F8}"/>
              </a:ext>
            </a:extLst>
          </p:cNvPr>
          <p:cNvSpPr/>
          <p:nvPr/>
        </p:nvSpPr>
        <p:spPr>
          <a:xfrm>
            <a:off x="9999172" y="2888904"/>
            <a:ext cx="1080000" cy="72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Reporter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6B6F6FB-D65D-6424-3CA5-F03CFA18D452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21213" y="3248904"/>
            <a:ext cx="1823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319AB64-DCA5-025B-D8BD-1E80B70CD14C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483591" y="3244280"/>
            <a:ext cx="182347" cy="4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410863E-EC5D-2433-FCF3-F59A0D545BA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45938" y="3242330"/>
            <a:ext cx="180062" cy="1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32926F4-4843-F4C0-2E0F-F6ECF772341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006000" y="3241829"/>
            <a:ext cx="172594" cy="5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1B80B88-CF62-24FF-5B92-C87C1CCFA271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258594" y="3241829"/>
            <a:ext cx="203992" cy="7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5AC823-0F32-8369-7072-25E657D06E9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542586" y="3242330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BC83B5C-ADD4-0A92-D300-BFA04E07140A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10879" y="3242330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9AAA82D0-592E-C42D-AF0E-8E4EFE6E28CA}"/>
              </a:ext>
            </a:extLst>
          </p:cNvPr>
          <p:cNvSpPr/>
          <p:nvPr/>
        </p:nvSpPr>
        <p:spPr>
          <a:xfrm>
            <a:off x="9999172" y="2169099"/>
            <a:ext cx="108000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A.R.C</a:t>
            </a:r>
          </a:p>
        </p:txBody>
      </p:sp>
    </p:spTree>
    <p:extLst>
      <p:ext uri="{BB962C8B-B14F-4D97-AF65-F5344CB8AC3E}">
        <p14:creationId xmlns:p14="http://schemas.microsoft.com/office/powerpoint/2010/main" val="29458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6BA4-25CC-685D-18D7-4D5573F90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1B3A48B4-7ADF-540F-E0FB-985CC77E8110}"/>
              </a:ext>
            </a:extLst>
          </p:cNvPr>
          <p:cNvSpPr/>
          <p:nvPr/>
        </p:nvSpPr>
        <p:spPr>
          <a:xfrm>
            <a:off x="515934" y="2169099"/>
            <a:ext cx="11157745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E12CB7-8F85-964F-D950-E9948D72F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November 11,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70376B-36E3-5E0C-2CD8-04502E24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C47194-9E5A-870B-B69F-A6CAFD89E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B9740DA-841C-FE3F-D39D-BEDEC90C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D40A38F-E3E6-136D-E682-D8EE94E010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Dataflow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59EDCB0-56EE-AAE1-C314-6DC985F6EB2E}"/>
              </a:ext>
            </a:extLst>
          </p:cNvPr>
          <p:cNvSpPr/>
          <p:nvPr/>
        </p:nvSpPr>
        <p:spPr>
          <a:xfrm>
            <a:off x="1141213" y="2898140"/>
            <a:ext cx="1080000" cy="720000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 </a:t>
            </a:r>
            <a:r>
              <a:rPr lang="en-US" sz="1600" dirty="0"/>
              <a:t>L</a:t>
            </a:r>
            <a:r>
              <a:rPr lang="en-US" sz="1600" noProof="0" dirty="0" err="1"/>
              <a:t>oader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194746F-5F0E-A59A-D9E8-5C51DB81DC8A}"/>
              </a:ext>
            </a:extLst>
          </p:cNvPr>
          <p:cNvSpPr/>
          <p:nvPr/>
        </p:nvSpPr>
        <p:spPr>
          <a:xfrm>
            <a:off x="2403591" y="2898140"/>
            <a:ext cx="1080000" cy="720000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Schema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29839F0-A104-5886-7E15-4AC5F54804AE}"/>
              </a:ext>
            </a:extLst>
          </p:cNvPr>
          <p:cNvSpPr/>
          <p:nvPr/>
        </p:nvSpPr>
        <p:spPr>
          <a:xfrm>
            <a:off x="3665938" y="2893516"/>
            <a:ext cx="1080000" cy="7200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Label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165AD99-40E4-353E-4D0F-44349B83C05C}"/>
              </a:ext>
            </a:extLst>
          </p:cNvPr>
          <p:cNvSpPr/>
          <p:nvPr/>
        </p:nvSpPr>
        <p:spPr>
          <a:xfrm>
            <a:off x="4926000" y="2891566"/>
            <a:ext cx="1080000" cy="7200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Splitter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C2A7911-A07B-DE44-F967-4523EB2AFB65}"/>
              </a:ext>
            </a:extLst>
          </p:cNvPr>
          <p:cNvSpPr/>
          <p:nvPr/>
        </p:nvSpPr>
        <p:spPr>
          <a:xfrm>
            <a:off x="6178594" y="2891065"/>
            <a:ext cx="1080000" cy="720000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Pre-</a:t>
            </a:r>
          </a:p>
          <a:p>
            <a:pPr algn="ctr"/>
            <a:r>
              <a:rPr lang="en-US" sz="1600" dirty="0"/>
              <a:t>p</a:t>
            </a:r>
            <a:r>
              <a:rPr lang="en-US" sz="1600" noProof="0" dirty="0" err="1"/>
              <a:t>rocessor</a:t>
            </a:r>
            <a:endParaRPr lang="en-US" sz="1600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4156181-C09B-C7CC-465D-28A5AE2384B9}"/>
              </a:ext>
            </a:extLst>
          </p:cNvPr>
          <p:cNvSpPr/>
          <p:nvPr/>
        </p:nvSpPr>
        <p:spPr>
          <a:xfrm>
            <a:off x="7462586" y="2898140"/>
            <a:ext cx="1080000" cy="72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Trainer &amp;</a:t>
            </a:r>
          </a:p>
          <a:p>
            <a:pPr algn="ctr"/>
            <a:r>
              <a:rPr lang="en-US" sz="1600" noProof="0" dirty="0"/>
              <a:t>Evaluator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615B657-9FD5-89A2-EAE8-9495BFB4793F}"/>
              </a:ext>
            </a:extLst>
          </p:cNvPr>
          <p:cNvSpPr/>
          <p:nvPr/>
        </p:nvSpPr>
        <p:spPr>
          <a:xfrm>
            <a:off x="8730879" y="2891566"/>
            <a:ext cx="1080000" cy="720000"/>
          </a:xfrm>
          <a:prstGeom prst="rect">
            <a:avLst/>
          </a:prstGeom>
          <a:solidFill>
            <a:srgbClr val="FEE6C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Comparer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0683BF0-8FF2-CE1F-917E-23436D0CA4D6}"/>
              </a:ext>
            </a:extLst>
          </p:cNvPr>
          <p:cNvSpPr/>
          <p:nvPr/>
        </p:nvSpPr>
        <p:spPr>
          <a:xfrm>
            <a:off x="9999172" y="2898140"/>
            <a:ext cx="1080000" cy="72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Reporter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25B8C0B-EF1B-6D51-0CC1-8A355C6A63A8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21213" y="3258140"/>
            <a:ext cx="1823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13E2176-4119-4695-5ECA-18076B219F0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483591" y="3253516"/>
            <a:ext cx="182347" cy="4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D2F89BE-B4ED-B9F1-D9FD-5403387AA9D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45938" y="3251566"/>
            <a:ext cx="180062" cy="1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D2E1FFA-00FE-ED4C-278B-1FE72F7ECF1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006000" y="3251065"/>
            <a:ext cx="172594" cy="5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50B81D4-312C-05C8-5944-83C8BD4A8557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258594" y="3251065"/>
            <a:ext cx="203992" cy="7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2F480AE-46AC-CBDA-17EE-62E9A9A25D3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542586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5984D8D-875D-23DB-62B3-043572FA5C7B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10879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B296E82D-2E02-F9FD-2DCD-4B34FBE2F25A}"/>
              </a:ext>
            </a:extLst>
          </p:cNvPr>
          <p:cNvSpPr/>
          <p:nvPr/>
        </p:nvSpPr>
        <p:spPr>
          <a:xfrm>
            <a:off x="9999172" y="2169099"/>
            <a:ext cx="108000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A.R.C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24BCF43-CFD9-4367-C822-A38C2D81BBE3}"/>
              </a:ext>
            </a:extLst>
          </p:cNvPr>
          <p:cNvSpPr/>
          <p:nvPr/>
        </p:nvSpPr>
        <p:spPr>
          <a:xfrm>
            <a:off x="829764" y="1624579"/>
            <a:ext cx="170289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RAW dataset(s)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135E35AB-81EC-5547-45AC-60E055B236F1}"/>
              </a:ext>
            </a:extLst>
          </p:cNvPr>
          <p:cNvCxnSpPr>
            <a:cxnSpLocks/>
            <a:stCxn id="35" idx="2"/>
            <a:endCxn id="15" idx="0"/>
          </p:cNvCxnSpPr>
          <p:nvPr/>
        </p:nvCxnSpPr>
        <p:spPr>
          <a:xfrm>
            <a:off x="1681211" y="1984579"/>
            <a:ext cx="2" cy="9135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374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D18C454-858F-DBB2-5C0C-AFC4E475D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75EDFB-C559-84E3-C477-6BC6D543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9328EA-83DE-DB28-BE76-DC2536C9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CBAB968-7FAD-78EF-4DB3-AE714BE1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D04F60D-C073-F54B-38CC-E71DBCA4403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Data Loader Module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AF161DC-5F58-C425-4328-A9941AA13506}"/>
              </a:ext>
            </a:extLst>
          </p:cNvPr>
          <p:cNvSpPr/>
          <p:nvPr/>
        </p:nvSpPr>
        <p:spPr>
          <a:xfrm>
            <a:off x="905162" y="2808872"/>
            <a:ext cx="7314401" cy="2299703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sz="1600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98C1627-1447-7E8D-B410-04FBD81663A6}"/>
              </a:ext>
            </a:extLst>
          </p:cNvPr>
          <p:cNvSpPr/>
          <p:nvPr/>
        </p:nvSpPr>
        <p:spPr>
          <a:xfrm>
            <a:off x="3574416" y="2993530"/>
            <a:ext cx="1260000" cy="360000"/>
          </a:xfrm>
          <a:prstGeom prst="rect">
            <a:avLst/>
          </a:prstGeom>
          <a:solidFill>
            <a:srgbClr val="FEE4E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noProof="0" dirty="0"/>
              <a:t>Merge files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96EEC90-7A91-72C9-F68A-8F79AA5EB28C}"/>
              </a:ext>
            </a:extLst>
          </p:cNvPr>
          <p:cNvSpPr/>
          <p:nvPr/>
        </p:nvSpPr>
        <p:spPr>
          <a:xfrm>
            <a:off x="1048683" y="2277880"/>
            <a:ext cx="1081506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noProof="0" dirty="0"/>
              <a:t>Single CSV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E430E2D-AF44-AE1C-A738-94CED6D26958}"/>
              </a:ext>
            </a:extLst>
          </p:cNvPr>
          <p:cNvSpPr/>
          <p:nvPr/>
        </p:nvSpPr>
        <p:spPr>
          <a:xfrm>
            <a:off x="3572909" y="2274668"/>
            <a:ext cx="126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noProof="0" dirty="0" err="1"/>
              <a:t>Muliple</a:t>
            </a:r>
            <a:r>
              <a:rPr lang="en-US" sz="1600" noProof="0" dirty="0"/>
              <a:t> CSVs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98ABB97-48E5-D98B-DB6F-3D6CAE1487DE}"/>
              </a:ext>
            </a:extLst>
          </p:cNvPr>
          <p:cNvSpPr/>
          <p:nvPr/>
        </p:nvSpPr>
        <p:spPr>
          <a:xfrm>
            <a:off x="2312909" y="2277735"/>
            <a:ext cx="108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noProof="0" dirty="0"/>
              <a:t>Single TXT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35C6223-6AA5-8E79-BAFE-6B5E862E68CD}"/>
              </a:ext>
            </a:extLst>
          </p:cNvPr>
          <p:cNvSpPr/>
          <p:nvPr/>
        </p:nvSpPr>
        <p:spPr>
          <a:xfrm>
            <a:off x="5007768" y="2271552"/>
            <a:ext cx="126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noProof="0" dirty="0"/>
              <a:t>Single PCAP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2BA70CA-4715-2920-028D-67EFAB143B50}"/>
              </a:ext>
            </a:extLst>
          </p:cNvPr>
          <p:cNvSpPr/>
          <p:nvPr/>
        </p:nvSpPr>
        <p:spPr>
          <a:xfrm>
            <a:off x="6449275" y="2268461"/>
            <a:ext cx="162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noProof="0" dirty="0"/>
              <a:t>Single PCAPNG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A3A2350-7B00-1493-ED20-06DA88F005EE}"/>
              </a:ext>
            </a:extLst>
          </p:cNvPr>
          <p:cNvSpPr/>
          <p:nvPr/>
        </p:nvSpPr>
        <p:spPr>
          <a:xfrm>
            <a:off x="2102773" y="5260544"/>
            <a:ext cx="4603711" cy="360000"/>
          </a:xfrm>
          <a:prstGeom prst="rect">
            <a:avLst/>
          </a:prstGeom>
          <a:solidFill>
            <a:srgbClr val="FA8E8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noProof="0" dirty="0"/>
              <a:t>Dataset as CSV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C9190D-B5F7-0EAD-A62E-7CC9CC66C582}"/>
              </a:ext>
            </a:extLst>
          </p:cNvPr>
          <p:cNvSpPr/>
          <p:nvPr/>
        </p:nvSpPr>
        <p:spPr>
          <a:xfrm>
            <a:off x="1048683" y="2994325"/>
            <a:ext cx="2342719" cy="360000"/>
          </a:xfrm>
          <a:prstGeom prst="rect">
            <a:avLst/>
          </a:prstGeom>
          <a:solidFill>
            <a:srgbClr val="FEE4E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noProof="0" dirty="0"/>
              <a:t>Read files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969A09-7A2D-479F-DC8C-1689E4DB10B9}"/>
              </a:ext>
            </a:extLst>
          </p:cNvPr>
          <p:cNvSpPr/>
          <p:nvPr/>
        </p:nvSpPr>
        <p:spPr>
          <a:xfrm>
            <a:off x="5007768" y="2986303"/>
            <a:ext cx="3059998" cy="360000"/>
          </a:xfrm>
          <a:prstGeom prst="rect">
            <a:avLst/>
          </a:prstGeom>
          <a:solidFill>
            <a:srgbClr val="FEE4E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noProof="0" dirty="0"/>
              <a:t>Capture specified packets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76D1DDF-88B3-DE98-86B7-61B7423F7258}"/>
              </a:ext>
            </a:extLst>
          </p:cNvPr>
          <p:cNvSpPr/>
          <p:nvPr/>
        </p:nvSpPr>
        <p:spPr>
          <a:xfrm>
            <a:off x="1048683" y="3544436"/>
            <a:ext cx="7005355" cy="360000"/>
          </a:xfrm>
          <a:prstGeom prst="rect">
            <a:avLst/>
          </a:prstGeom>
          <a:solidFill>
            <a:srgbClr val="FEE4E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N</a:t>
            </a:r>
            <a:r>
              <a:rPr lang="en-US" sz="1600" noProof="0" dirty="0" err="1"/>
              <a:t>ormalize</a:t>
            </a:r>
            <a:r>
              <a:rPr lang="en-US" sz="1600" noProof="0" dirty="0"/>
              <a:t> to a pandas </a:t>
            </a:r>
            <a:r>
              <a:rPr lang="en-US" sz="1600" noProof="0" dirty="0" err="1"/>
              <a:t>dataframe</a:t>
            </a:r>
            <a:endParaRPr lang="en-US" sz="1600" noProof="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9A166CD-D8BF-E6A8-5D85-6E20BC863C56}"/>
              </a:ext>
            </a:extLst>
          </p:cNvPr>
          <p:cNvSpPr/>
          <p:nvPr/>
        </p:nvSpPr>
        <p:spPr>
          <a:xfrm>
            <a:off x="3838294" y="4068218"/>
            <a:ext cx="2490430" cy="360000"/>
          </a:xfrm>
          <a:prstGeom prst="rect">
            <a:avLst/>
          </a:prstGeom>
          <a:solidFill>
            <a:srgbClr val="FEE4E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Detect and set time column</a:t>
            </a:r>
            <a:endParaRPr lang="en-US" sz="1600" noProof="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24BB544-E7D0-B1DB-DB6A-E3CD219C60DC}"/>
              </a:ext>
            </a:extLst>
          </p:cNvPr>
          <p:cNvSpPr/>
          <p:nvPr/>
        </p:nvSpPr>
        <p:spPr>
          <a:xfrm>
            <a:off x="2102773" y="4070180"/>
            <a:ext cx="1593807" cy="360000"/>
          </a:xfrm>
          <a:prstGeom prst="rect">
            <a:avLst/>
          </a:prstGeom>
          <a:solidFill>
            <a:srgbClr val="FEE4E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Set label column</a:t>
            </a:r>
            <a:endParaRPr lang="en-US" sz="1600" noProof="0" dirty="0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87937B3-E606-C9DD-76BC-3A2C85D97E5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852909" y="2637735"/>
            <a:ext cx="0" cy="3711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405D0FC-7F4D-A5B8-14F4-B620BB6A6EA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589436" y="2637880"/>
            <a:ext cx="1966" cy="3711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46A79C6-D543-D7BD-9683-76C176ECE47A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>
            <a:off x="4202909" y="2634668"/>
            <a:ext cx="1507" cy="3588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EB261EE-BE4E-DB86-4544-5C0CE09AA97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637768" y="2631552"/>
            <a:ext cx="5141" cy="37744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FBA79F7-535C-FD1A-9CCA-BC5082AAC58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259275" y="2628461"/>
            <a:ext cx="0" cy="35784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08B653B-4A57-47B0-6BE0-5A228655BBCA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537767" y="3346303"/>
            <a:ext cx="9368" cy="20536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FA675F7-AC48-7B73-3A51-49C3433FEC7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204416" y="3353530"/>
            <a:ext cx="0" cy="1981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1B2030F-C643-B54E-64FA-9163E69C8EE0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220043" y="3354325"/>
            <a:ext cx="0" cy="180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AEA9D760-AA86-9C8D-703C-5CE0F22E94BE}"/>
              </a:ext>
            </a:extLst>
          </p:cNvPr>
          <p:cNvSpPr/>
          <p:nvPr/>
        </p:nvSpPr>
        <p:spPr>
          <a:xfrm>
            <a:off x="1046877" y="4072979"/>
            <a:ext cx="914182" cy="36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Log data</a:t>
            </a:r>
            <a:endParaRPr lang="en-US" sz="1600" noProof="0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118FB6A-C958-5F6C-3525-091CD298D98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404629" y="5115568"/>
            <a:ext cx="0" cy="14497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97D9F52-635C-AC1C-BFA9-255E17B9404F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2899677" y="3907333"/>
            <a:ext cx="0" cy="1628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896B8E7D-62E3-0BB1-8DB8-C990ABB2B4A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083509" y="3899250"/>
            <a:ext cx="0" cy="1689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DB9EAE1-11C9-E7F3-9339-148E3283B672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503968" y="3904436"/>
            <a:ext cx="0" cy="16854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0EBF60BD-5B4F-7FC3-017C-E6AFC1B89ADC}"/>
              </a:ext>
            </a:extLst>
          </p:cNvPr>
          <p:cNvSpPr/>
          <p:nvPr/>
        </p:nvSpPr>
        <p:spPr>
          <a:xfrm>
            <a:off x="2102774" y="4594958"/>
            <a:ext cx="460371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Safe to </a:t>
            </a:r>
            <a:r>
              <a:rPr lang="en-US" sz="1600" dirty="0" err="1"/>
              <a:t>session_state</a:t>
            </a:r>
            <a:endParaRPr lang="en-US" sz="1600" noProof="0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D79E0D95-7C98-1037-1F07-E32EFFFAD619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083509" y="4428218"/>
            <a:ext cx="0" cy="1647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2EDF475-3AF7-45E7-516C-995AE989D37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899677" y="4430180"/>
            <a:ext cx="0" cy="1558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5C2DA79-F73A-65D7-87A0-37E7376B2B6C}"/>
              </a:ext>
            </a:extLst>
          </p:cNvPr>
          <p:cNvCxnSpPr>
            <a:cxnSpLocks/>
          </p:cNvCxnSpPr>
          <p:nvPr/>
        </p:nvCxnSpPr>
        <p:spPr>
          <a:xfrm>
            <a:off x="6547135" y="3914274"/>
            <a:ext cx="0" cy="6787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echteck 44">
            <a:extLst>
              <a:ext uri="{FF2B5EF4-FFF2-40B4-BE49-F238E27FC236}">
                <a16:creationId xmlns:a16="http://schemas.microsoft.com/office/drawing/2014/main" id="{53DB1E99-5D64-9292-C1A7-6A7B1CEB07EC}"/>
              </a:ext>
            </a:extLst>
          </p:cNvPr>
          <p:cNvSpPr/>
          <p:nvPr/>
        </p:nvSpPr>
        <p:spPr>
          <a:xfrm rot="16200000">
            <a:off x="-422484" y="3787921"/>
            <a:ext cx="2295293" cy="360000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noProof="0" dirty="0"/>
              <a:t>DATA  LOADER</a:t>
            </a: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D3E7790F-A2D4-D1EE-52EA-094510ADE722}"/>
              </a:ext>
            </a:extLst>
          </p:cNvPr>
          <p:cNvSpPr/>
          <p:nvPr/>
        </p:nvSpPr>
        <p:spPr>
          <a:xfrm>
            <a:off x="6759951" y="4068085"/>
            <a:ext cx="1294087" cy="360000"/>
          </a:xfrm>
          <a:prstGeom prst="rect">
            <a:avLst/>
          </a:prstGeom>
          <a:solidFill>
            <a:srgbClr val="FEE4E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Show insights</a:t>
            </a:r>
            <a:endParaRPr lang="en-US" sz="1600" noProof="0" dirty="0"/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E55EB90F-D90A-70F3-5547-16F2889073B8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7406995" y="3908724"/>
            <a:ext cx="0" cy="1593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1CF4FF7D-1146-47FE-9416-A68C5DC29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686" y="1352657"/>
            <a:ext cx="3421805" cy="495448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C04D9CB-FEC8-1266-0F3C-0E88800629C2}"/>
              </a:ext>
            </a:extLst>
          </p:cNvPr>
          <p:cNvSpPr txBox="1"/>
          <p:nvPr/>
        </p:nvSpPr>
        <p:spPr>
          <a:xfrm>
            <a:off x="8566685" y="6252038"/>
            <a:ext cx="3421806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Configuration for PCAP / PCAPNG files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537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4DB7-60EB-8C84-CDA9-6ADE1984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C1030B03-C42C-7E0C-C705-76941AE8DED2}"/>
              </a:ext>
            </a:extLst>
          </p:cNvPr>
          <p:cNvSpPr/>
          <p:nvPr/>
        </p:nvSpPr>
        <p:spPr>
          <a:xfrm>
            <a:off x="515934" y="2169099"/>
            <a:ext cx="11157745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06C153E-18E7-03D8-40AA-5704B082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November 11,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4A6A8B-4655-8C93-B870-F844CD17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E6A3E7-3067-227F-9FB8-D6FB42CF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79781F5-75F6-F85F-FBA9-796FB35C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D5FAA2-864B-DEB4-2E53-81ED38BE6B1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Dataflow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BAA4891-59D0-F90F-D91B-41AD864F2E97}"/>
              </a:ext>
            </a:extLst>
          </p:cNvPr>
          <p:cNvSpPr/>
          <p:nvPr/>
        </p:nvSpPr>
        <p:spPr>
          <a:xfrm>
            <a:off x="1141213" y="2898140"/>
            <a:ext cx="1080000" cy="720000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 </a:t>
            </a:r>
            <a:r>
              <a:rPr lang="en-US" sz="1600" dirty="0"/>
              <a:t>L</a:t>
            </a:r>
            <a:r>
              <a:rPr lang="en-US" sz="1600" noProof="0" dirty="0" err="1"/>
              <a:t>oader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CC83F1F-8DDC-6F1D-772E-4EB2A8CFA456}"/>
              </a:ext>
            </a:extLst>
          </p:cNvPr>
          <p:cNvSpPr/>
          <p:nvPr/>
        </p:nvSpPr>
        <p:spPr>
          <a:xfrm>
            <a:off x="2403591" y="2898140"/>
            <a:ext cx="1080000" cy="720000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Schema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C073841-2EFF-7FAC-30CE-38F577215DBF}"/>
              </a:ext>
            </a:extLst>
          </p:cNvPr>
          <p:cNvSpPr/>
          <p:nvPr/>
        </p:nvSpPr>
        <p:spPr>
          <a:xfrm>
            <a:off x="3665938" y="2893516"/>
            <a:ext cx="1080000" cy="7200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Label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41DFA41-5222-1AA4-2F23-B93A2DBD0221}"/>
              </a:ext>
            </a:extLst>
          </p:cNvPr>
          <p:cNvSpPr/>
          <p:nvPr/>
        </p:nvSpPr>
        <p:spPr>
          <a:xfrm>
            <a:off x="4926000" y="2891566"/>
            <a:ext cx="1080000" cy="7200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Splitter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44FF063-590A-445D-040E-7181AC02BD55}"/>
              </a:ext>
            </a:extLst>
          </p:cNvPr>
          <p:cNvSpPr/>
          <p:nvPr/>
        </p:nvSpPr>
        <p:spPr>
          <a:xfrm>
            <a:off x="6178594" y="2891065"/>
            <a:ext cx="1080000" cy="720000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Pre-</a:t>
            </a:r>
          </a:p>
          <a:p>
            <a:pPr algn="ctr"/>
            <a:r>
              <a:rPr lang="en-US" sz="1600" dirty="0"/>
              <a:t>p</a:t>
            </a:r>
            <a:r>
              <a:rPr lang="en-US" sz="1600" noProof="0" dirty="0" err="1"/>
              <a:t>rocessor</a:t>
            </a:r>
            <a:endParaRPr lang="en-US" sz="1600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34D8A8C-F4D6-90DF-65D7-F0DB366B78BC}"/>
              </a:ext>
            </a:extLst>
          </p:cNvPr>
          <p:cNvSpPr/>
          <p:nvPr/>
        </p:nvSpPr>
        <p:spPr>
          <a:xfrm>
            <a:off x="7462586" y="2898140"/>
            <a:ext cx="1080000" cy="72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Trainer &amp;</a:t>
            </a:r>
          </a:p>
          <a:p>
            <a:pPr algn="ctr"/>
            <a:r>
              <a:rPr lang="en-US" sz="1600" noProof="0" dirty="0"/>
              <a:t>Evaluator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24FAAFE-F711-45BB-1B77-E7FE5FC003D5}"/>
              </a:ext>
            </a:extLst>
          </p:cNvPr>
          <p:cNvSpPr/>
          <p:nvPr/>
        </p:nvSpPr>
        <p:spPr>
          <a:xfrm>
            <a:off x="8730879" y="2891566"/>
            <a:ext cx="1080000" cy="720000"/>
          </a:xfrm>
          <a:prstGeom prst="rect">
            <a:avLst/>
          </a:prstGeom>
          <a:solidFill>
            <a:srgbClr val="FEE6C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Comparer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7003FE4-7197-F4AC-AF61-6B37052BB3FA}"/>
              </a:ext>
            </a:extLst>
          </p:cNvPr>
          <p:cNvSpPr/>
          <p:nvPr/>
        </p:nvSpPr>
        <p:spPr>
          <a:xfrm>
            <a:off x="9999172" y="2898140"/>
            <a:ext cx="1080000" cy="72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Reporter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9C9285D-4142-BFC4-36D6-B2AA64881A0D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21213" y="3258140"/>
            <a:ext cx="1823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EFD1CE2-6B39-DFC0-1DE4-CC05E8AF11E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483591" y="3253516"/>
            <a:ext cx="182347" cy="4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64E8412-33DE-64AF-F784-62316237852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45938" y="3251566"/>
            <a:ext cx="180062" cy="1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752951F-DAF5-147C-0744-6C117C8DF92E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006000" y="3251065"/>
            <a:ext cx="172594" cy="5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9592769-945C-EC0E-6908-0B7C07E1182C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258594" y="3251065"/>
            <a:ext cx="203992" cy="7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EAB5096-E60C-DF72-73AC-E93900682AA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542586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E32A9E8-56B8-132A-FDD6-B04D308E9FA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10879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D7F41DCB-E620-5F65-E3AF-561B1807D255}"/>
              </a:ext>
            </a:extLst>
          </p:cNvPr>
          <p:cNvSpPr/>
          <p:nvPr/>
        </p:nvSpPr>
        <p:spPr>
          <a:xfrm>
            <a:off x="9999172" y="2169099"/>
            <a:ext cx="108000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A.R.C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E4578F8-BAD6-B8AA-E030-367D33556D05}"/>
              </a:ext>
            </a:extLst>
          </p:cNvPr>
          <p:cNvSpPr/>
          <p:nvPr/>
        </p:nvSpPr>
        <p:spPr>
          <a:xfrm>
            <a:off x="829764" y="1624579"/>
            <a:ext cx="170289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RAW dataset(s)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2A16B29-C07B-C1E3-E7DB-076073939A7B}"/>
              </a:ext>
            </a:extLst>
          </p:cNvPr>
          <p:cNvCxnSpPr>
            <a:cxnSpLocks/>
            <a:stCxn id="35" idx="2"/>
            <a:endCxn id="15" idx="0"/>
          </p:cNvCxnSpPr>
          <p:nvPr/>
        </p:nvCxnSpPr>
        <p:spPr>
          <a:xfrm>
            <a:off x="1681211" y="1984579"/>
            <a:ext cx="2" cy="9135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AF25A51E-F1EC-7851-B77C-532D54A859D1}"/>
              </a:ext>
            </a:extLst>
          </p:cNvPr>
          <p:cNvSpPr/>
          <p:nvPr/>
        </p:nvSpPr>
        <p:spPr>
          <a:xfrm>
            <a:off x="1141213" y="4510194"/>
            <a:ext cx="1080000" cy="720000"/>
          </a:xfrm>
          <a:prstGeom prst="rect">
            <a:avLst/>
          </a:prstGeom>
          <a:solidFill>
            <a:srgbClr val="FA8E8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Dataset </a:t>
            </a:r>
          </a:p>
          <a:p>
            <a:pPr algn="ctr"/>
            <a:r>
              <a:rPr lang="en-US" sz="1600" dirty="0"/>
              <a:t>as CSV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1DBA0BE-D92E-3C83-7CD1-9469458B981E}"/>
              </a:ext>
            </a:extLst>
          </p:cNvPr>
          <p:cNvCxnSpPr>
            <a:cxnSpLocks/>
          </p:cNvCxnSpPr>
          <p:nvPr/>
        </p:nvCxnSpPr>
        <p:spPr>
          <a:xfrm>
            <a:off x="1369764" y="3618140"/>
            <a:ext cx="0" cy="892053"/>
          </a:xfrm>
          <a:prstGeom prst="straightConnector1">
            <a:avLst/>
          </a:prstGeom>
          <a:ln w="38100">
            <a:solidFill>
              <a:srgbClr val="F74C3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83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C0D0DC-EA4E-E6F1-5EF2-85E1DFBD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550AC3-31EA-99C4-47F0-61E92F3A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DE0D00-8FCD-B0EB-B0BD-70757AAC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4CA749-9337-0B27-1D74-8F657E963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12BAAFC-67D3-880B-0222-0EFA1FD6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D56CC6B-43C9-A71C-C1C5-1EFC2C798BB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Schema Validator Module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9791F3-EB55-4F70-3C8E-E462BF43F9DF}"/>
              </a:ext>
            </a:extLst>
          </p:cNvPr>
          <p:cNvSpPr/>
          <p:nvPr/>
        </p:nvSpPr>
        <p:spPr>
          <a:xfrm>
            <a:off x="1825463" y="2825553"/>
            <a:ext cx="6319052" cy="2713822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DEA2093-C757-1AD0-F599-6574A8CC7BD2}"/>
              </a:ext>
            </a:extLst>
          </p:cNvPr>
          <p:cNvSpPr/>
          <p:nvPr/>
        </p:nvSpPr>
        <p:spPr>
          <a:xfrm rot="16200000">
            <a:off x="290930" y="3997528"/>
            <a:ext cx="2713824" cy="360000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SCHEMA VALIDATOR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F7EA5D2-951D-FDDF-6FCC-5EDD9786945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220724" y="4803797"/>
            <a:ext cx="0" cy="1868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1B4DEC99-F449-9AE1-55FC-2A1400BE1DD2}"/>
              </a:ext>
            </a:extLst>
          </p:cNvPr>
          <p:cNvSpPr/>
          <p:nvPr/>
        </p:nvSpPr>
        <p:spPr>
          <a:xfrm>
            <a:off x="3951348" y="5718875"/>
            <a:ext cx="2037161" cy="360000"/>
          </a:xfrm>
          <a:prstGeom prst="rect">
            <a:avLst/>
          </a:prstGeom>
          <a:solidFill>
            <a:srgbClr val="FA8E8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Dataset as CSV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7745675-856E-6A02-31B7-37D5E316B60A}"/>
              </a:ext>
            </a:extLst>
          </p:cNvPr>
          <p:cNvSpPr/>
          <p:nvPr/>
        </p:nvSpPr>
        <p:spPr>
          <a:xfrm>
            <a:off x="4719538" y="4990669"/>
            <a:ext cx="1002371" cy="36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data</a:t>
            </a:r>
            <a:endParaRPr lang="en-US" sz="1600" noProof="0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730FE69-002D-D182-3261-0AB97C47970D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934672" y="4797280"/>
            <a:ext cx="0" cy="1933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EBB3B792-8085-C47A-AE1B-CC5DA1A55D33}"/>
              </a:ext>
            </a:extLst>
          </p:cNvPr>
          <p:cNvSpPr/>
          <p:nvPr/>
        </p:nvSpPr>
        <p:spPr>
          <a:xfrm>
            <a:off x="2022023" y="2989410"/>
            <a:ext cx="2520000" cy="1801666"/>
          </a:xfrm>
          <a:prstGeom prst="rect">
            <a:avLst/>
          </a:prstGeom>
          <a:solidFill>
            <a:srgbClr val="ECF3F8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noProof="0" dirty="0"/>
              <a:t>Schema insights: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Sparsity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Granularity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Timespan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Feature presence</a:t>
            </a:r>
          </a:p>
          <a:p>
            <a:pPr algn="ctr"/>
            <a:endParaRPr lang="en-US" sz="1600" noProof="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BBEA65-8B37-AC77-16DA-D2BFFBA2DBEF}"/>
              </a:ext>
            </a:extLst>
          </p:cNvPr>
          <p:cNvSpPr/>
          <p:nvPr/>
        </p:nvSpPr>
        <p:spPr>
          <a:xfrm>
            <a:off x="2012958" y="1750517"/>
            <a:ext cx="592472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session_state</a:t>
            </a:r>
            <a:endParaRPr lang="en-US" sz="1600" noProof="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95B7A53-340B-D6D1-2705-8BBFEFE46A6E}"/>
              </a:ext>
            </a:extLst>
          </p:cNvPr>
          <p:cNvSpPr/>
          <p:nvPr/>
        </p:nvSpPr>
        <p:spPr>
          <a:xfrm>
            <a:off x="4719542" y="2979799"/>
            <a:ext cx="3240000" cy="1811277"/>
          </a:xfrm>
          <a:prstGeom prst="rect">
            <a:avLst/>
          </a:prstGeom>
          <a:solidFill>
            <a:srgbClr val="ECF3F8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noProof="0" dirty="0"/>
              <a:t>Schema modification: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Normalize feature names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Rename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Sort by timestamp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Add time delta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Drop features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49B8CC2-B9C2-5562-A002-AF1753ECE35C}"/>
              </a:ext>
            </a:extLst>
          </p:cNvPr>
          <p:cNvSpPr/>
          <p:nvPr/>
        </p:nvSpPr>
        <p:spPr>
          <a:xfrm>
            <a:off x="2007567" y="2286053"/>
            <a:ext cx="592472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Dataset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B5DF183-A95F-62E0-AB20-7DC676BEB487}"/>
              </a:ext>
            </a:extLst>
          </p:cNvPr>
          <p:cNvSpPr/>
          <p:nvPr/>
        </p:nvSpPr>
        <p:spPr>
          <a:xfrm>
            <a:off x="5914187" y="4990669"/>
            <a:ext cx="2040969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Safe to </a:t>
            </a:r>
            <a:r>
              <a:rPr lang="en-US" sz="1600" dirty="0" err="1"/>
              <a:t>session_state</a:t>
            </a:r>
            <a:endParaRPr lang="en-US" sz="1600" noProof="0" dirty="0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330F010-BFA4-9840-F8F0-34B6645EFB8D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282023" y="2646053"/>
            <a:ext cx="0" cy="3433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F00EAE7-39E4-2F9B-F0D7-CB030DCE5BD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339542" y="2646053"/>
            <a:ext cx="0" cy="3337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4DE92AC-A47F-34A2-8BDD-D4A7B24186A3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4969929" y="2110517"/>
            <a:ext cx="5391" cy="17553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3ECD270-8B77-FF1C-718C-F40142072AF3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969928" y="5534440"/>
            <a:ext cx="1" cy="1844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3F0D9EC4-9171-EE43-C6C5-4A99D7514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537" y="1304925"/>
            <a:ext cx="2865464" cy="489585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31A13CC-47ED-34DB-E3A9-97AC775ED5D2}"/>
              </a:ext>
            </a:extLst>
          </p:cNvPr>
          <p:cNvSpPr txBox="1"/>
          <p:nvPr/>
        </p:nvSpPr>
        <p:spPr>
          <a:xfrm>
            <a:off x="9326535" y="6200775"/>
            <a:ext cx="2865464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Example for UI of the Schema Validator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839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3DABA-CDBE-5D8F-2609-076FC9256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CFFF9B-0303-4F58-6913-3C24496DB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540E0D0-4E6D-173D-6CC7-F87F393A3B36}"/>
              </a:ext>
            </a:extLst>
          </p:cNvPr>
          <p:cNvSpPr/>
          <p:nvPr/>
        </p:nvSpPr>
        <p:spPr>
          <a:xfrm>
            <a:off x="515934" y="2169099"/>
            <a:ext cx="11157745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0EF0F9-64EB-CD1A-8E4C-FAF71A07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November 11,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9153C9-4BA0-2E70-37A6-68FA0603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6C5733-B808-CD14-91A5-5B831A97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2F8FB15-2393-E7BA-9994-F7D568F6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662AB69-A9A7-DA59-3DB4-097456FE45E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Dataflow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2777BFF-71A8-C8CF-3C0F-94564F9FF97E}"/>
              </a:ext>
            </a:extLst>
          </p:cNvPr>
          <p:cNvSpPr/>
          <p:nvPr/>
        </p:nvSpPr>
        <p:spPr>
          <a:xfrm>
            <a:off x="1141213" y="2898140"/>
            <a:ext cx="1080000" cy="720000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 </a:t>
            </a:r>
            <a:r>
              <a:rPr lang="en-US" sz="1600" dirty="0"/>
              <a:t>L</a:t>
            </a:r>
            <a:r>
              <a:rPr lang="en-US" sz="1600" noProof="0" dirty="0" err="1"/>
              <a:t>oader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5B64368-7561-1E07-B3C9-022774F88BA6}"/>
              </a:ext>
            </a:extLst>
          </p:cNvPr>
          <p:cNvSpPr/>
          <p:nvPr/>
        </p:nvSpPr>
        <p:spPr>
          <a:xfrm>
            <a:off x="2403591" y="2898140"/>
            <a:ext cx="1080000" cy="720000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Schema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C3F15FE-5516-FBC2-1C0C-890BAA0AFBD5}"/>
              </a:ext>
            </a:extLst>
          </p:cNvPr>
          <p:cNvSpPr/>
          <p:nvPr/>
        </p:nvSpPr>
        <p:spPr>
          <a:xfrm>
            <a:off x="3665938" y="2893516"/>
            <a:ext cx="1080000" cy="7200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Label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068DF22-1694-EA8A-D970-897B76A00785}"/>
              </a:ext>
            </a:extLst>
          </p:cNvPr>
          <p:cNvSpPr/>
          <p:nvPr/>
        </p:nvSpPr>
        <p:spPr>
          <a:xfrm>
            <a:off x="4926000" y="2891566"/>
            <a:ext cx="1080000" cy="7200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Splitter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7D579BF-B4C9-7701-38D9-B112D225969B}"/>
              </a:ext>
            </a:extLst>
          </p:cNvPr>
          <p:cNvSpPr/>
          <p:nvPr/>
        </p:nvSpPr>
        <p:spPr>
          <a:xfrm>
            <a:off x="6178594" y="2891065"/>
            <a:ext cx="1080000" cy="720000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Pre-</a:t>
            </a:r>
          </a:p>
          <a:p>
            <a:pPr algn="ctr"/>
            <a:r>
              <a:rPr lang="en-US" sz="1600" dirty="0"/>
              <a:t>p</a:t>
            </a:r>
            <a:r>
              <a:rPr lang="en-US" sz="1600" noProof="0" dirty="0" err="1"/>
              <a:t>rocessor</a:t>
            </a:r>
            <a:endParaRPr lang="en-US" sz="1600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6D02F65-1311-BC88-3B18-4D34303309ED}"/>
              </a:ext>
            </a:extLst>
          </p:cNvPr>
          <p:cNvSpPr/>
          <p:nvPr/>
        </p:nvSpPr>
        <p:spPr>
          <a:xfrm>
            <a:off x="7462586" y="2898140"/>
            <a:ext cx="1080000" cy="72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Trainer &amp;</a:t>
            </a:r>
          </a:p>
          <a:p>
            <a:pPr algn="ctr"/>
            <a:r>
              <a:rPr lang="en-US" sz="1600" noProof="0" dirty="0"/>
              <a:t>Evaluator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0E5AA55-35A0-F17E-77BD-5F58B195B408}"/>
              </a:ext>
            </a:extLst>
          </p:cNvPr>
          <p:cNvSpPr/>
          <p:nvPr/>
        </p:nvSpPr>
        <p:spPr>
          <a:xfrm>
            <a:off x="8730879" y="2891566"/>
            <a:ext cx="1080000" cy="720000"/>
          </a:xfrm>
          <a:prstGeom prst="rect">
            <a:avLst/>
          </a:prstGeom>
          <a:solidFill>
            <a:srgbClr val="FEE6C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Comparer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EFAFCF5-C370-9137-BC16-83CF7C1E5B25}"/>
              </a:ext>
            </a:extLst>
          </p:cNvPr>
          <p:cNvSpPr/>
          <p:nvPr/>
        </p:nvSpPr>
        <p:spPr>
          <a:xfrm>
            <a:off x="9999172" y="2898140"/>
            <a:ext cx="1080000" cy="72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Reporter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1184D6-C6DA-07E9-2F1D-C350996A2286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21213" y="3258140"/>
            <a:ext cx="1823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72A510E-C949-1CCA-FD4C-CBB4654B2BC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483591" y="3253516"/>
            <a:ext cx="182347" cy="4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1ABB4AA-912F-2790-D943-14D224AA6271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45938" y="3251566"/>
            <a:ext cx="180062" cy="1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3A03C13-4178-5400-CA1B-979B10571F4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006000" y="3251065"/>
            <a:ext cx="172594" cy="5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1D86E28-C369-2BB2-55C2-73492A581B22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258594" y="3251065"/>
            <a:ext cx="203992" cy="7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77546E-5B3F-E6C6-9F4A-DAF065CCEA0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542586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F9D0E0-0B5F-FA52-8A04-37EFFCB72C41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10879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DB18CBAF-0A6D-DA60-7D12-B66888BD1464}"/>
              </a:ext>
            </a:extLst>
          </p:cNvPr>
          <p:cNvSpPr/>
          <p:nvPr/>
        </p:nvSpPr>
        <p:spPr>
          <a:xfrm>
            <a:off x="9999172" y="2169099"/>
            <a:ext cx="108000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A.R.C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ACD7293-9407-95FB-1723-8386EA5D815B}"/>
              </a:ext>
            </a:extLst>
          </p:cNvPr>
          <p:cNvSpPr/>
          <p:nvPr/>
        </p:nvSpPr>
        <p:spPr>
          <a:xfrm>
            <a:off x="829764" y="1624579"/>
            <a:ext cx="170289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RAW dataset(s)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155B62D-CDAE-DB7C-5E17-214E12A4AA6B}"/>
              </a:ext>
            </a:extLst>
          </p:cNvPr>
          <p:cNvCxnSpPr>
            <a:cxnSpLocks/>
            <a:stCxn id="35" idx="2"/>
            <a:endCxn id="15" idx="0"/>
          </p:cNvCxnSpPr>
          <p:nvPr/>
        </p:nvCxnSpPr>
        <p:spPr>
          <a:xfrm>
            <a:off x="1681211" y="1984579"/>
            <a:ext cx="2" cy="9135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6B3DA3FD-EB58-0460-F380-8AA60387B51D}"/>
              </a:ext>
            </a:extLst>
          </p:cNvPr>
          <p:cNvSpPr/>
          <p:nvPr/>
        </p:nvSpPr>
        <p:spPr>
          <a:xfrm>
            <a:off x="1141213" y="4510194"/>
            <a:ext cx="1080000" cy="720000"/>
          </a:xfrm>
          <a:prstGeom prst="rect">
            <a:avLst/>
          </a:prstGeom>
          <a:solidFill>
            <a:srgbClr val="FA8E8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Dataset </a:t>
            </a:r>
          </a:p>
          <a:p>
            <a:pPr algn="ctr"/>
            <a:r>
              <a:rPr lang="en-US" sz="1600" dirty="0"/>
              <a:t>as CSV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691397D-3696-C75C-8E5B-22A692D7EE95}"/>
              </a:ext>
            </a:extLst>
          </p:cNvPr>
          <p:cNvCxnSpPr>
            <a:cxnSpLocks/>
          </p:cNvCxnSpPr>
          <p:nvPr/>
        </p:nvCxnSpPr>
        <p:spPr>
          <a:xfrm>
            <a:off x="1369764" y="3618140"/>
            <a:ext cx="0" cy="892053"/>
          </a:xfrm>
          <a:prstGeom prst="straightConnector1">
            <a:avLst/>
          </a:prstGeom>
          <a:ln w="38100">
            <a:solidFill>
              <a:srgbClr val="F74C3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90D4A848-4FEE-FE65-DAEE-6DDBD9ACE632}"/>
              </a:ext>
            </a:extLst>
          </p:cNvPr>
          <p:cNvCxnSpPr>
            <a:cxnSpLocks/>
          </p:cNvCxnSpPr>
          <p:nvPr/>
        </p:nvCxnSpPr>
        <p:spPr>
          <a:xfrm>
            <a:off x="1349334" y="4144987"/>
            <a:ext cx="1267894" cy="0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7DAA3CC1-626E-97DB-F084-8D5A667EDF07}"/>
              </a:ext>
            </a:extLst>
          </p:cNvPr>
          <p:cNvCxnSpPr>
            <a:cxnSpLocks/>
          </p:cNvCxnSpPr>
          <p:nvPr/>
        </p:nvCxnSpPr>
        <p:spPr>
          <a:xfrm flipV="1">
            <a:off x="2617228" y="3626894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63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31B43EE-48C8-AEFE-E9D1-83B323B3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B61247-0E5A-D1E3-8708-4E77E6D3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33447A-21A1-A4EE-D6B7-46AD16FEC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FA222B-A5FA-3507-A36B-E1B7152DBF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8033972-E20D-A796-BA03-09BE27AD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66D5642-73B0-D9E3-2A10-323C8EFF644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Label Validator Module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FBD9B0-4FC1-94FB-7266-E2C49E49EA71}"/>
              </a:ext>
            </a:extLst>
          </p:cNvPr>
          <p:cNvSpPr/>
          <p:nvPr/>
        </p:nvSpPr>
        <p:spPr>
          <a:xfrm>
            <a:off x="1599752" y="2824226"/>
            <a:ext cx="6094965" cy="26717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FA16D00-EC30-0686-FBE0-61F4F41EEC77}"/>
              </a:ext>
            </a:extLst>
          </p:cNvPr>
          <p:cNvSpPr/>
          <p:nvPr/>
        </p:nvSpPr>
        <p:spPr>
          <a:xfrm rot="16200000">
            <a:off x="77777" y="3980076"/>
            <a:ext cx="2671699" cy="3600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LABEL VALIDATOR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F7971C8-28C2-DE3F-85FF-3877E46E154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886837" y="4798650"/>
            <a:ext cx="0" cy="17595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E0B0F418-4F33-AF97-B635-F885BBACAAF9}"/>
              </a:ext>
            </a:extLst>
          </p:cNvPr>
          <p:cNvSpPr/>
          <p:nvPr/>
        </p:nvSpPr>
        <p:spPr>
          <a:xfrm>
            <a:off x="1764476" y="2998236"/>
            <a:ext cx="2520000" cy="1802364"/>
          </a:xfrm>
          <a:prstGeom prst="rect">
            <a:avLst/>
          </a:prstGeom>
          <a:solidFill>
            <a:srgbClr val="ECF3F8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noProof="0" dirty="0"/>
              <a:t>Label insights: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Label consistency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Label </a:t>
            </a:r>
            <a:r>
              <a:rPr lang="en-US" sz="1600" dirty="0"/>
              <a:t>e</a:t>
            </a:r>
            <a:r>
              <a:rPr lang="en-US" sz="1600" noProof="0" dirty="0" err="1"/>
              <a:t>ntropy</a:t>
            </a:r>
            <a:endParaRPr lang="en-US" sz="16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Class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Rare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Dominant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Temporal drift</a:t>
            </a:r>
          </a:p>
          <a:p>
            <a:pPr algn="ctr"/>
            <a:endParaRPr lang="en-US" sz="1600" noProof="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D9A8F6-697B-518A-5C36-C62F9BF26181}"/>
              </a:ext>
            </a:extLst>
          </p:cNvPr>
          <p:cNvSpPr/>
          <p:nvPr/>
        </p:nvSpPr>
        <p:spPr>
          <a:xfrm>
            <a:off x="1647367" y="1756206"/>
            <a:ext cx="5869125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session_state</a:t>
            </a:r>
            <a:endParaRPr lang="en-US" sz="1600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7574F41-5E60-4B28-173C-E2FD25DC58E5}"/>
              </a:ext>
            </a:extLst>
          </p:cNvPr>
          <p:cNvSpPr/>
          <p:nvPr/>
        </p:nvSpPr>
        <p:spPr>
          <a:xfrm>
            <a:off x="4449199" y="2998235"/>
            <a:ext cx="3067293" cy="1802365"/>
          </a:xfrm>
          <a:prstGeom prst="rect">
            <a:avLst/>
          </a:prstGeom>
          <a:solidFill>
            <a:srgbClr val="ECF3F8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noProof="0" dirty="0"/>
              <a:t>Label modification: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Rename label</a:t>
            </a:r>
            <a:endParaRPr lang="en-US" sz="1600" noProof="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7DBEC7C-65D2-F22C-6631-253CA2CD7877}"/>
              </a:ext>
            </a:extLst>
          </p:cNvPr>
          <p:cNvSpPr/>
          <p:nvPr/>
        </p:nvSpPr>
        <p:spPr>
          <a:xfrm>
            <a:off x="1642548" y="2290216"/>
            <a:ext cx="587394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Dataset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EAE843-6BE5-0A39-5250-A9E7101D2BA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982845" y="2650215"/>
            <a:ext cx="1" cy="3480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B62243D-AC60-8AD3-0A4F-887782B0BE1A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4579520" y="2116206"/>
            <a:ext cx="2410" cy="17401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B6D453C-B0F4-3774-73E5-24F9A273E03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024476" y="2650216"/>
            <a:ext cx="0" cy="3480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8ED0A04B-EFDD-2598-34E1-10AA8A4ED4BF}"/>
              </a:ext>
            </a:extLst>
          </p:cNvPr>
          <p:cNvSpPr/>
          <p:nvPr/>
        </p:nvSpPr>
        <p:spPr>
          <a:xfrm>
            <a:off x="4449200" y="4974609"/>
            <a:ext cx="875274" cy="36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Log data</a:t>
            </a:r>
            <a:endParaRPr lang="en-US" sz="1600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D62042E-5787-D6B1-BD56-AC28F0AF47EC}"/>
              </a:ext>
            </a:extLst>
          </p:cNvPr>
          <p:cNvSpPr/>
          <p:nvPr/>
        </p:nvSpPr>
        <p:spPr>
          <a:xfrm>
            <a:off x="5485147" y="4974609"/>
            <a:ext cx="203135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Safe to </a:t>
            </a:r>
            <a:r>
              <a:rPr lang="en-US" sz="1600" dirty="0" err="1"/>
              <a:t>session_state</a:t>
            </a:r>
            <a:endParaRPr lang="en-US" sz="1600" noProof="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A8D3F05-81A6-B7AF-40D6-4094B8259C31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500822" y="4798650"/>
            <a:ext cx="0" cy="17595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89237A8-0B00-61CA-E27E-A82E2ECB5496}"/>
              </a:ext>
            </a:extLst>
          </p:cNvPr>
          <p:cNvSpPr/>
          <p:nvPr/>
        </p:nvSpPr>
        <p:spPr>
          <a:xfrm>
            <a:off x="3560939" y="5668355"/>
            <a:ext cx="2037161" cy="360000"/>
          </a:xfrm>
          <a:prstGeom prst="rect">
            <a:avLst/>
          </a:prstGeom>
          <a:solidFill>
            <a:srgbClr val="FA8E8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Dataset as CSV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2A732DC-7690-CB30-49B3-5BED22EF2B7B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4579520" y="5495926"/>
            <a:ext cx="0" cy="1724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5677A0E9-F264-F49D-3EAB-90AD154D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949" b="21575"/>
          <a:stretch>
            <a:fillRect/>
          </a:stretch>
        </p:blipFill>
        <p:spPr>
          <a:xfrm>
            <a:off x="8561560" y="1465724"/>
            <a:ext cx="3630440" cy="473505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439E9CE-D86B-D36A-5276-A61FD96740E8}"/>
              </a:ext>
            </a:extLst>
          </p:cNvPr>
          <p:cNvSpPr txBox="1"/>
          <p:nvPr/>
        </p:nvSpPr>
        <p:spPr>
          <a:xfrm>
            <a:off x="8561559" y="6200775"/>
            <a:ext cx="3630440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Example for UI of the Label Validator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90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8C19A1F-C094-21F8-FADE-AF7BCCBE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C6F2-BFE9-4DA1-8335-8212BBEBDEDB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ACD0B9-1EB9-D8D3-477F-7AFF0AAD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6B79C-0A35-CD57-D36C-D24A7990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4CDEB7D-1EED-8C7B-AB3C-38FBA0DA7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noProof="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noProof="0" dirty="0"/>
              <a:t>Related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noProof="0" dirty="0"/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noProof="0" dirty="0"/>
              <a:t>Case Study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noProof="0" dirty="0"/>
              <a:t>Challenges and Limitations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noProof="0" dirty="0"/>
              <a:t>Future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noProof="0" dirty="0"/>
              <a:t>Conclusion</a:t>
            </a:r>
          </a:p>
        </p:txBody>
      </p:sp>
      <p:sp>
        <p:nvSpPr>
          <p:cNvPr id="49" name="Titel 48">
            <a:extLst>
              <a:ext uri="{FF2B5EF4-FFF2-40B4-BE49-F238E27FC236}">
                <a16:creationId xmlns:a16="http://schemas.microsoft.com/office/drawing/2014/main" id="{872E2930-4837-4D1C-8077-D5F1E6C2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63409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BDE25-5285-3520-5A52-8FC80381D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5025692-104D-F774-FCF7-7981A73A6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2EDF43F-C8EE-7C88-426F-5E4EA48CE49A}"/>
              </a:ext>
            </a:extLst>
          </p:cNvPr>
          <p:cNvSpPr/>
          <p:nvPr/>
        </p:nvSpPr>
        <p:spPr>
          <a:xfrm>
            <a:off x="515934" y="2169099"/>
            <a:ext cx="11157745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607C8E9-EF6C-122C-B34C-505B6D5A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November 11,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AB8EC9-CD0A-F490-34F5-82B80FD4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02054F-5EC1-FC0C-9639-429FB2B1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7A349DC-E600-8ABB-719B-E355B167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BDEE019-A989-4300-FD78-98A53CF499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Dataflow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7F53F5-52D7-8B51-082A-B21998BD7A8C}"/>
              </a:ext>
            </a:extLst>
          </p:cNvPr>
          <p:cNvSpPr/>
          <p:nvPr/>
        </p:nvSpPr>
        <p:spPr>
          <a:xfrm>
            <a:off x="1141213" y="2898140"/>
            <a:ext cx="1080000" cy="720000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 </a:t>
            </a:r>
            <a:r>
              <a:rPr lang="en-US" sz="1600" dirty="0"/>
              <a:t>L</a:t>
            </a:r>
            <a:r>
              <a:rPr lang="en-US" sz="1600" noProof="0" dirty="0" err="1"/>
              <a:t>oader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5401DC7-83E7-38E1-B841-5A2ECA1A0B84}"/>
              </a:ext>
            </a:extLst>
          </p:cNvPr>
          <p:cNvSpPr/>
          <p:nvPr/>
        </p:nvSpPr>
        <p:spPr>
          <a:xfrm>
            <a:off x="2403591" y="2898140"/>
            <a:ext cx="1080000" cy="720000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Schema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69B70C5-F7FA-D2E3-C9B8-D9F53F19478D}"/>
              </a:ext>
            </a:extLst>
          </p:cNvPr>
          <p:cNvSpPr/>
          <p:nvPr/>
        </p:nvSpPr>
        <p:spPr>
          <a:xfrm>
            <a:off x="3665938" y="2893516"/>
            <a:ext cx="1080000" cy="7200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Label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18654BB-8133-5ECC-DE4A-94AD180A6D2E}"/>
              </a:ext>
            </a:extLst>
          </p:cNvPr>
          <p:cNvSpPr/>
          <p:nvPr/>
        </p:nvSpPr>
        <p:spPr>
          <a:xfrm>
            <a:off x="4926000" y="2891566"/>
            <a:ext cx="1080000" cy="7200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Splitter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37693D5-0E86-84E2-8901-AADACD950871}"/>
              </a:ext>
            </a:extLst>
          </p:cNvPr>
          <p:cNvSpPr/>
          <p:nvPr/>
        </p:nvSpPr>
        <p:spPr>
          <a:xfrm>
            <a:off x="6178594" y="2891065"/>
            <a:ext cx="1080000" cy="720000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Pre-</a:t>
            </a:r>
          </a:p>
          <a:p>
            <a:pPr algn="ctr"/>
            <a:r>
              <a:rPr lang="en-US" sz="1600" dirty="0"/>
              <a:t>p</a:t>
            </a:r>
            <a:r>
              <a:rPr lang="en-US" sz="1600" noProof="0" dirty="0" err="1"/>
              <a:t>rocessor</a:t>
            </a:r>
            <a:endParaRPr lang="en-US" sz="1600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20CCFFD-196B-6A6A-7F47-B56809157AEB}"/>
              </a:ext>
            </a:extLst>
          </p:cNvPr>
          <p:cNvSpPr/>
          <p:nvPr/>
        </p:nvSpPr>
        <p:spPr>
          <a:xfrm>
            <a:off x="7462586" y="2898140"/>
            <a:ext cx="1080000" cy="72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Trainer &amp;</a:t>
            </a:r>
          </a:p>
          <a:p>
            <a:pPr algn="ctr"/>
            <a:r>
              <a:rPr lang="en-US" sz="1600" noProof="0" dirty="0"/>
              <a:t>Evaluator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B151DF-FD55-2E5D-4D0D-774708279892}"/>
              </a:ext>
            </a:extLst>
          </p:cNvPr>
          <p:cNvSpPr/>
          <p:nvPr/>
        </p:nvSpPr>
        <p:spPr>
          <a:xfrm>
            <a:off x="8730879" y="2891566"/>
            <a:ext cx="1080000" cy="720000"/>
          </a:xfrm>
          <a:prstGeom prst="rect">
            <a:avLst/>
          </a:prstGeom>
          <a:solidFill>
            <a:srgbClr val="FEE6C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Comparer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6776AA1-B219-64F8-C935-32190F072139}"/>
              </a:ext>
            </a:extLst>
          </p:cNvPr>
          <p:cNvSpPr/>
          <p:nvPr/>
        </p:nvSpPr>
        <p:spPr>
          <a:xfrm>
            <a:off x="9999172" y="2898140"/>
            <a:ext cx="1080000" cy="72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Reporter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2D9BDAF-8C84-6AE9-A71E-195549259B94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21213" y="3258140"/>
            <a:ext cx="1823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B9780E6-7F0F-117A-4D5C-953AD914B7E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483591" y="3253516"/>
            <a:ext cx="182347" cy="4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5FFCEDA-B03D-C056-41CF-222A119D9AA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45938" y="3251566"/>
            <a:ext cx="180062" cy="1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E4677A2-C9ED-5335-489D-DAE414ED073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006000" y="3251065"/>
            <a:ext cx="172594" cy="5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FB0AEC5-F893-F71C-5416-4E2DBBB82BA6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258594" y="3251065"/>
            <a:ext cx="203992" cy="7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47DF120-D2D8-683D-4F0D-CA9B2570F49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542586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C1C5D36-8362-6E2C-5F25-9164CF97021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10879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26191A83-0704-D13B-3F17-3CAFA5EDB7B4}"/>
              </a:ext>
            </a:extLst>
          </p:cNvPr>
          <p:cNvSpPr/>
          <p:nvPr/>
        </p:nvSpPr>
        <p:spPr>
          <a:xfrm>
            <a:off x="9999172" y="2169099"/>
            <a:ext cx="108000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A.R.C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63B9197-AD60-96F8-A528-D4F53012D9D2}"/>
              </a:ext>
            </a:extLst>
          </p:cNvPr>
          <p:cNvSpPr/>
          <p:nvPr/>
        </p:nvSpPr>
        <p:spPr>
          <a:xfrm>
            <a:off x="829764" y="1624579"/>
            <a:ext cx="170289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RAW dataset(s)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28BF4FD-700E-37BA-A1FE-9C1B84C9B8C8}"/>
              </a:ext>
            </a:extLst>
          </p:cNvPr>
          <p:cNvCxnSpPr>
            <a:cxnSpLocks/>
            <a:stCxn id="35" idx="2"/>
            <a:endCxn id="15" idx="0"/>
          </p:cNvCxnSpPr>
          <p:nvPr/>
        </p:nvCxnSpPr>
        <p:spPr>
          <a:xfrm>
            <a:off x="1681211" y="1984579"/>
            <a:ext cx="2" cy="9135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330675CA-5D6F-7DC8-F1BA-36375E5DDFCF}"/>
              </a:ext>
            </a:extLst>
          </p:cNvPr>
          <p:cNvSpPr/>
          <p:nvPr/>
        </p:nvSpPr>
        <p:spPr>
          <a:xfrm>
            <a:off x="1141213" y="4510194"/>
            <a:ext cx="1080000" cy="720000"/>
          </a:xfrm>
          <a:prstGeom prst="rect">
            <a:avLst/>
          </a:prstGeom>
          <a:solidFill>
            <a:srgbClr val="FA8E8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Dataset </a:t>
            </a:r>
          </a:p>
          <a:p>
            <a:pPr algn="ctr"/>
            <a:r>
              <a:rPr lang="en-US" sz="1600" dirty="0"/>
              <a:t>as CSV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F2E0FAF9-DDBD-AACF-646F-C0F4C9BA3B36}"/>
              </a:ext>
            </a:extLst>
          </p:cNvPr>
          <p:cNvCxnSpPr>
            <a:cxnSpLocks/>
          </p:cNvCxnSpPr>
          <p:nvPr/>
        </p:nvCxnSpPr>
        <p:spPr>
          <a:xfrm>
            <a:off x="1369764" y="3618140"/>
            <a:ext cx="0" cy="892053"/>
          </a:xfrm>
          <a:prstGeom prst="straightConnector1">
            <a:avLst/>
          </a:prstGeom>
          <a:ln w="38100">
            <a:solidFill>
              <a:srgbClr val="F74C3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6787B20B-7502-FAD0-BC65-DE53F7DD1378}"/>
              </a:ext>
            </a:extLst>
          </p:cNvPr>
          <p:cNvCxnSpPr>
            <a:cxnSpLocks/>
          </p:cNvCxnSpPr>
          <p:nvPr/>
        </p:nvCxnSpPr>
        <p:spPr>
          <a:xfrm flipV="1">
            <a:off x="1349334" y="4139376"/>
            <a:ext cx="2505910" cy="5611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F60B217B-36CA-D307-3134-B562D43E32EA}"/>
              </a:ext>
            </a:extLst>
          </p:cNvPr>
          <p:cNvCxnSpPr>
            <a:cxnSpLocks/>
          </p:cNvCxnSpPr>
          <p:nvPr/>
        </p:nvCxnSpPr>
        <p:spPr>
          <a:xfrm flipV="1">
            <a:off x="2617228" y="3626894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60A327B6-D3DE-2CA9-2964-030D1D84AEFB}"/>
              </a:ext>
            </a:extLst>
          </p:cNvPr>
          <p:cNvCxnSpPr>
            <a:cxnSpLocks/>
          </p:cNvCxnSpPr>
          <p:nvPr/>
        </p:nvCxnSpPr>
        <p:spPr>
          <a:xfrm flipV="1">
            <a:off x="3836428" y="3618140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B318F9A-4391-C56F-2668-1FE05924CC93}"/>
              </a:ext>
            </a:extLst>
          </p:cNvPr>
          <p:cNvCxnSpPr>
            <a:cxnSpLocks/>
          </p:cNvCxnSpPr>
          <p:nvPr/>
        </p:nvCxnSpPr>
        <p:spPr>
          <a:xfrm flipV="1">
            <a:off x="1971675" y="2714526"/>
            <a:ext cx="2234263" cy="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68E6574-2120-1B77-9B87-EE985E01F9EC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5938" y="2714526"/>
            <a:ext cx="0" cy="178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E6DC56CF-EDD0-877F-90EC-06B7D3F068CD}"/>
              </a:ext>
            </a:extLst>
          </p:cNvPr>
          <p:cNvCxnSpPr>
            <a:cxnSpLocks/>
          </p:cNvCxnSpPr>
          <p:nvPr/>
        </p:nvCxnSpPr>
        <p:spPr>
          <a:xfrm flipV="1">
            <a:off x="1992659" y="2732530"/>
            <a:ext cx="0" cy="156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339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4C15E9-10FF-FE8E-A2D9-461B162C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DB38B4-9263-6F69-0BE4-8F280806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C80CC-005B-E149-C575-AAC4122B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B6872B-B074-BF76-E615-8850FD38B3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0937011-3DC2-E124-3161-9C6DC9F4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3037886-43E9-D944-8060-852015FF14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Splitter Module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DF9B6D-2F27-6A1E-8514-87937F3EF314}"/>
              </a:ext>
            </a:extLst>
          </p:cNvPr>
          <p:cNvSpPr/>
          <p:nvPr/>
        </p:nvSpPr>
        <p:spPr>
          <a:xfrm>
            <a:off x="543272" y="3285602"/>
            <a:ext cx="5962303" cy="19033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3329921-D537-83AB-51E5-C70ECA6331C8}"/>
              </a:ext>
            </a:extLst>
          </p:cNvPr>
          <p:cNvSpPr/>
          <p:nvPr/>
        </p:nvSpPr>
        <p:spPr>
          <a:xfrm rot="16200000">
            <a:off x="-594504" y="4057253"/>
            <a:ext cx="1903299" cy="3600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SPLITTER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6507C30-3FDD-A14F-0889-9916DFBADD1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806832" y="3813122"/>
            <a:ext cx="0" cy="1921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A0985CE-E737-B43F-E2C7-B1305EE85410}"/>
              </a:ext>
            </a:extLst>
          </p:cNvPr>
          <p:cNvSpPr/>
          <p:nvPr/>
        </p:nvSpPr>
        <p:spPr>
          <a:xfrm>
            <a:off x="5267633" y="4005311"/>
            <a:ext cx="1078397" cy="36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data</a:t>
            </a:r>
            <a:endParaRPr lang="en-US" sz="1600" noProof="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D963C16-8CFB-E7CE-DC2A-0822BBA6A297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746157" y="3822556"/>
            <a:ext cx="12413" cy="1861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F7B14C7-92BD-3BA8-41E1-D6400609108A}"/>
              </a:ext>
            </a:extLst>
          </p:cNvPr>
          <p:cNvSpPr/>
          <p:nvPr/>
        </p:nvSpPr>
        <p:spPr>
          <a:xfrm>
            <a:off x="715633" y="3469732"/>
            <a:ext cx="5630398" cy="360000"/>
          </a:xfrm>
          <a:prstGeom prst="rect">
            <a:avLst/>
          </a:prstGeom>
          <a:solidFill>
            <a:srgbClr val="F2FAF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noProof="0" dirty="0"/>
              <a:t>Splitting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A5463C-BCAB-E466-9CDE-1611DFD90D5A}"/>
              </a:ext>
            </a:extLst>
          </p:cNvPr>
          <p:cNvSpPr/>
          <p:nvPr/>
        </p:nvSpPr>
        <p:spPr>
          <a:xfrm>
            <a:off x="707994" y="2199889"/>
            <a:ext cx="5638036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session_state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CD49316-94C9-0869-692C-C090157DC267}"/>
              </a:ext>
            </a:extLst>
          </p:cNvPr>
          <p:cNvSpPr/>
          <p:nvPr/>
        </p:nvSpPr>
        <p:spPr>
          <a:xfrm>
            <a:off x="707994" y="4008726"/>
            <a:ext cx="2076325" cy="998333"/>
          </a:xfrm>
          <a:prstGeom prst="rect">
            <a:avLst/>
          </a:prstGeom>
          <a:solidFill>
            <a:srgbClr val="F2FAF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noProof="0" dirty="0"/>
              <a:t>Quality checks: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Unseen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Label distribution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6EED6D2-8E88-5EE9-973D-D90F870F68A7}"/>
              </a:ext>
            </a:extLst>
          </p:cNvPr>
          <p:cNvSpPr/>
          <p:nvPr/>
        </p:nvSpPr>
        <p:spPr>
          <a:xfrm>
            <a:off x="715632" y="2743131"/>
            <a:ext cx="5630398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Dataset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FD8B83-74B2-0942-F382-DCA782072454}"/>
              </a:ext>
            </a:extLst>
          </p:cNvPr>
          <p:cNvSpPr/>
          <p:nvPr/>
        </p:nvSpPr>
        <p:spPr>
          <a:xfrm>
            <a:off x="2949041" y="3996472"/>
            <a:ext cx="2146232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Safe to </a:t>
            </a:r>
            <a:r>
              <a:rPr lang="en-US" sz="1600" dirty="0" err="1"/>
              <a:t>session_state</a:t>
            </a:r>
            <a:endParaRPr lang="en-US" sz="1600" noProof="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EB77DB3-0BD5-5CE1-DCB9-84D7C8BA43A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3810000" y="5201194"/>
            <a:ext cx="0" cy="1544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2DE3C4-C349-0326-EEB7-0E2552AC66AC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flipH="1">
            <a:off x="3524424" y="3103131"/>
            <a:ext cx="6407" cy="1824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2D23FA4-0D03-3411-71CE-89F60F0FDFC8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3527012" y="2559889"/>
            <a:ext cx="3819" cy="18324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52DFC81-726C-3811-47FC-E3819C2CBEFA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4022157" y="3829732"/>
            <a:ext cx="12413" cy="1667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FEA95CBB-1A2C-13F5-E943-8DEB5DD1AD8D}"/>
              </a:ext>
            </a:extLst>
          </p:cNvPr>
          <p:cNvSpPr/>
          <p:nvPr/>
        </p:nvSpPr>
        <p:spPr>
          <a:xfrm>
            <a:off x="2582363" y="5355642"/>
            <a:ext cx="2455273" cy="360000"/>
          </a:xfrm>
          <a:prstGeom prst="rect">
            <a:avLst/>
          </a:prstGeom>
          <a:solidFill>
            <a:srgbClr val="B4E1A9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Splitted</a:t>
            </a:r>
            <a:r>
              <a:rPr lang="en-US" sz="1600" dirty="0"/>
              <a:t> datasets as CSV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F11804-B6A7-2D53-F1A7-444695C30445}"/>
              </a:ext>
            </a:extLst>
          </p:cNvPr>
          <p:cNvSpPr/>
          <p:nvPr/>
        </p:nvSpPr>
        <p:spPr>
          <a:xfrm>
            <a:off x="6927586" y="2526386"/>
            <a:ext cx="2069919" cy="2246691"/>
          </a:xfrm>
          <a:prstGeom prst="rect">
            <a:avLst/>
          </a:prstGeom>
          <a:solidFill>
            <a:srgbClr val="F2FAF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noProof="0" dirty="0"/>
              <a:t>Splitting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Random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Stratified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Time-based split</a:t>
            </a:r>
          </a:p>
          <a:p>
            <a:endParaRPr lang="en-US" sz="1600" noProof="0" dirty="0"/>
          </a:p>
          <a:p>
            <a:r>
              <a:rPr lang="en-US" sz="1600" noProof="0" dirty="0"/>
              <a:t>Subsets: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Train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Validate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noProof="0" dirty="0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E1F09346-2E91-5E18-C6B0-67A9F971C734}"/>
              </a:ext>
            </a:extLst>
          </p:cNvPr>
          <p:cNvSpPr/>
          <p:nvPr/>
        </p:nvSpPr>
        <p:spPr>
          <a:xfrm rot="16200000">
            <a:off x="5510259" y="3355749"/>
            <a:ext cx="2246691" cy="587963"/>
          </a:xfrm>
          <a:prstGeom prst="trapezoid">
            <a:avLst>
              <a:gd name="adj" fmla="val 159730"/>
            </a:avLst>
          </a:prstGeom>
          <a:solidFill>
            <a:srgbClr val="F2FA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447BE97-B2AB-6E77-1CE3-F3CB3F1FC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215" y="2568401"/>
            <a:ext cx="3124722" cy="216265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F15910C-1E5A-BD4E-7022-C83DE6AB0AE6}"/>
              </a:ext>
            </a:extLst>
          </p:cNvPr>
          <p:cNvSpPr txBox="1"/>
          <p:nvPr/>
        </p:nvSpPr>
        <p:spPr>
          <a:xfrm>
            <a:off x="9064215" y="4718417"/>
            <a:ext cx="312778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Configuration for splitting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050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32BB4-B0F3-4C85-93E8-D4474914C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05CEE3-717B-41D8-D296-4FC97B78C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B4A4038-4F36-90BC-902B-23AAF926454F}"/>
              </a:ext>
            </a:extLst>
          </p:cNvPr>
          <p:cNvSpPr/>
          <p:nvPr/>
        </p:nvSpPr>
        <p:spPr>
          <a:xfrm>
            <a:off x="515934" y="2169099"/>
            <a:ext cx="11157745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BE6576D-33A7-A0ED-D7F2-582AFB0F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November 11,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0BD40-B89F-8FAB-7BFB-3BB2F470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32D712-AFDB-D221-24D7-B6F025A1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10DF422-CF4B-A263-5AD1-E3DA8BF5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A66184-C193-82B3-AEC5-C07F7CC04C4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Dataflow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6225689-7A9E-C3B3-1D73-4050A62E0762}"/>
              </a:ext>
            </a:extLst>
          </p:cNvPr>
          <p:cNvSpPr/>
          <p:nvPr/>
        </p:nvSpPr>
        <p:spPr>
          <a:xfrm>
            <a:off x="1141213" y="2898140"/>
            <a:ext cx="1080000" cy="720000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 </a:t>
            </a:r>
            <a:r>
              <a:rPr lang="en-US" sz="1600" dirty="0"/>
              <a:t>L</a:t>
            </a:r>
            <a:r>
              <a:rPr lang="en-US" sz="1600" noProof="0" dirty="0" err="1"/>
              <a:t>oader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436162-77A8-8C1B-9657-C6B5C8F6D651}"/>
              </a:ext>
            </a:extLst>
          </p:cNvPr>
          <p:cNvSpPr/>
          <p:nvPr/>
        </p:nvSpPr>
        <p:spPr>
          <a:xfrm>
            <a:off x="2403591" y="2898140"/>
            <a:ext cx="1080000" cy="720000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Schema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ED9B819-B875-CD9D-A582-0F9DFA4FE9DF}"/>
              </a:ext>
            </a:extLst>
          </p:cNvPr>
          <p:cNvSpPr/>
          <p:nvPr/>
        </p:nvSpPr>
        <p:spPr>
          <a:xfrm>
            <a:off x="3665938" y="2893516"/>
            <a:ext cx="1080000" cy="7200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Label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9BD3BBC-ABA9-595B-EEF2-4C7C85CC83C3}"/>
              </a:ext>
            </a:extLst>
          </p:cNvPr>
          <p:cNvSpPr/>
          <p:nvPr/>
        </p:nvSpPr>
        <p:spPr>
          <a:xfrm>
            <a:off x="4926000" y="2891566"/>
            <a:ext cx="1080000" cy="7200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Splitter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8F13AB-7988-D1C7-EF04-A53B5B7913E0}"/>
              </a:ext>
            </a:extLst>
          </p:cNvPr>
          <p:cNvSpPr/>
          <p:nvPr/>
        </p:nvSpPr>
        <p:spPr>
          <a:xfrm>
            <a:off x="6178594" y="2891065"/>
            <a:ext cx="1080000" cy="720000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Pre-</a:t>
            </a:r>
          </a:p>
          <a:p>
            <a:pPr algn="ctr"/>
            <a:r>
              <a:rPr lang="en-US" sz="1600" dirty="0"/>
              <a:t>p</a:t>
            </a:r>
            <a:r>
              <a:rPr lang="en-US" sz="1600" noProof="0" dirty="0" err="1"/>
              <a:t>rocessor</a:t>
            </a:r>
            <a:endParaRPr lang="en-US" sz="1600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3D49E01-8B33-6D17-9442-663553F8DDDB}"/>
              </a:ext>
            </a:extLst>
          </p:cNvPr>
          <p:cNvSpPr/>
          <p:nvPr/>
        </p:nvSpPr>
        <p:spPr>
          <a:xfrm>
            <a:off x="7462586" y="2898140"/>
            <a:ext cx="1080000" cy="72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Trainer &amp;</a:t>
            </a:r>
          </a:p>
          <a:p>
            <a:pPr algn="ctr"/>
            <a:r>
              <a:rPr lang="en-US" sz="1600" noProof="0" dirty="0"/>
              <a:t>Evaluator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F805809-2952-8F6F-8BB4-9A2768242141}"/>
              </a:ext>
            </a:extLst>
          </p:cNvPr>
          <p:cNvSpPr/>
          <p:nvPr/>
        </p:nvSpPr>
        <p:spPr>
          <a:xfrm>
            <a:off x="8730879" y="2891566"/>
            <a:ext cx="1080000" cy="720000"/>
          </a:xfrm>
          <a:prstGeom prst="rect">
            <a:avLst/>
          </a:prstGeom>
          <a:solidFill>
            <a:srgbClr val="FEE6C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Comparer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55CCE2C-FA54-EB46-9A30-63530A4C3FC4}"/>
              </a:ext>
            </a:extLst>
          </p:cNvPr>
          <p:cNvSpPr/>
          <p:nvPr/>
        </p:nvSpPr>
        <p:spPr>
          <a:xfrm>
            <a:off x="9999172" y="2898140"/>
            <a:ext cx="1080000" cy="72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Reporter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9CDD79-08AC-FB9F-A150-51E85EB93EEF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21213" y="3258140"/>
            <a:ext cx="1823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5839F63-27BD-7F28-C6F4-2CC7DDB1444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483591" y="3253516"/>
            <a:ext cx="182347" cy="4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55AE9C7-3A15-E14E-4B12-FD5A5E73200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45938" y="3251566"/>
            <a:ext cx="180062" cy="1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F550595-4008-DC96-94B1-A50827EF045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006000" y="3251065"/>
            <a:ext cx="172594" cy="5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B432821-1A06-E2F8-A236-EE8A9FDD0327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258594" y="3251065"/>
            <a:ext cx="203992" cy="7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5044F20-F0FB-8ECB-9F85-C510B8AC27A8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542586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D1ACE64-FF53-FF1E-D001-84932478A7A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10879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5CC739C8-AF41-6441-7F3C-ACA82FEFB30E}"/>
              </a:ext>
            </a:extLst>
          </p:cNvPr>
          <p:cNvSpPr/>
          <p:nvPr/>
        </p:nvSpPr>
        <p:spPr>
          <a:xfrm>
            <a:off x="9999172" y="2169099"/>
            <a:ext cx="108000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A.R.C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D6CE20F-257F-F819-74BF-73003B4C71BF}"/>
              </a:ext>
            </a:extLst>
          </p:cNvPr>
          <p:cNvSpPr/>
          <p:nvPr/>
        </p:nvSpPr>
        <p:spPr>
          <a:xfrm>
            <a:off x="829764" y="1624579"/>
            <a:ext cx="170289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RAW dataset(s)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29DC43A-9AD6-2DE0-12A3-E6D3E151F7FD}"/>
              </a:ext>
            </a:extLst>
          </p:cNvPr>
          <p:cNvCxnSpPr>
            <a:cxnSpLocks/>
            <a:stCxn id="35" idx="2"/>
            <a:endCxn id="15" idx="0"/>
          </p:cNvCxnSpPr>
          <p:nvPr/>
        </p:nvCxnSpPr>
        <p:spPr>
          <a:xfrm>
            <a:off x="1681211" y="1984579"/>
            <a:ext cx="2" cy="9135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293D7156-BC46-B238-199A-FCE585C87D37}"/>
              </a:ext>
            </a:extLst>
          </p:cNvPr>
          <p:cNvSpPr/>
          <p:nvPr/>
        </p:nvSpPr>
        <p:spPr>
          <a:xfrm>
            <a:off x="1141213" y="4510194"/>
            <a:ext cx="1080000" cy="720000"/>
          </a:xfrm>
          <a:prstGeom prst="rect">
            <a:avLst/>
          </a:prstGeom>
          <a:solidFill>
            <a:srgbClr val="FA8E8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Dataset </a:t>
            </a:r>
          </a:p>
          <a:p>
            <a:pPr algn="ctr"/>
            <a:r>
              <a:rPr lang="en-US" sz="1600" dirty="0"/>
              <a:t>as CSV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930326C-1D3B-1CAC-5AFB-222BA520BB33}"/>
              </a:ext>
            </a:extLst>
          </p:cNvPr>
          <p:cNvSpPr/>
          <p:nvPr/>
        </p:nvSpPr>
        <p:spPr>
          <a:xfrm>
            <a:off x="4926000" y="4510194"/>
            <a:ext cx="1080000" cy="900000"/>
          </a:xfrm>
          <a:prstGeom prst="rect">
            <a:avLst/>
          </a:prstGeom>
          <a:solidFill>
            <a:srgbClr val="B4E1A9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Splitted</a:t>
            </a:r>
            <a:r>
              <a:rPr lang="en-US" sz="1600" dirty="0"/>
              <a:t> datasets as CSV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BF87FCEC-4BE3-2A3F-A5D1-3812D8B1493C}"/>
              </a:ext>
            </a:extLst>
          </p:cNvPr>
          <p:cNvCxnSpPr>
            <a:cxnSpLocks/>
          </p:cNvCxnSpPr>
          <p:nvPr/>
        </p:nvCxnSpPr>
        <p:spPr>
          <a:xfrm>
            <a:off x="1369764" y="3618140"/>
            <a:ext cx="0" cy="892053"/>
          </a:xfrm>
          <a:prstGeom prst="straightConnector1">
            <a:avLst/>
          </a:prstGeom>
          <a:ln w="38100">
            <a:solidFill>
              <a:srgbClr val="F74C3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22A3314C-2E6E-F23D-E30F-3A6F380BE106}"/>
              </a:ext>
            </a:extLst>
          </p:cNvPr>
          <p:cNvCxnSpPr>
            <a:cxnSpLocks/>
          </p:cNvCxnSpPr>
          <p:nvPr/>
        </p:nvCxnSpPr>
        <p:spPr>
          <a:xfrm flipV="1">
            <a:off x="1349334" y="4139376"/>
            <a:ext cx="2505910" cy="5611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B3578F3C-9015-668A-7BB4-D1ADF70E02C6}"/>
              </a:ext>
            </a:extLst>
          </p:cNvPr>
          <p:cNvCxnSpPr>
            <a:cxnSpLocks/>
          </p:cNvCxnSpPr>
          <p:nvPr/>
        </p:nvCxnSpPr>
        <p:spPr>
          <a:xfrm flipV="1">
            <a:off x="2617228" y="3626894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08FEF6DE-782F-2C30-6A26-C94837BE62A9}"/>
              </a:ext>
            </a:extLst>
          </p:cNvPr>
          <p:cNvCxnSpPr>
            <a:cxnSpLocks/>
          </p:cNvCxnSpPr>
          <p:nvPr/>
        </p:nvCxnSpPr>
        <p:spPr>
          <a:xfrm flipV="1">
            <a:off x="3836428" y="3618140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EFB7AD74-5E81-6F08-125B-9FE23D483492}"/>
              </a:ext>
            </a:extLst>
          </p:cNvPr>
          <p:cNvCxnSpPr>
            <a:cxnSpLocks/>
          </p:cNvCxnSpPr>
          <p:nvPr/>
        </p:nvCxnSpPr>
        <p:spPr>
          <a:xfrm>
            <a:off x="5152055" y="3626894"/>
            <a:ext cx="0" cy="892053"/>
          </a:xfrm>
          <a:prstGeom prst="straightConnector1">
            <a:avLst/>
          </a:prstGeom>
          <a:ln w="38100">
            <a:solidFill>
              <a:srgbClr val="71C75D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EFEB25E-87BB-F49D-D606-7F10ADCDB75E}"/>
              </a:ext>
            </a:extLst>
          </p:cNvPr>
          <p:cNvCxnSpPr>
            <a:cxnSpLocks/>
          </p:cNvCxnSpPr>
          <p:nvPr/>
        </p:nvCxnSpPr>
        <p:spPr>
          <a:xfrm>
            <a:off x="1971675" y="2715275"/>
            <a:ext cx="31803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5E3A5FD-BF45-C9F3-A2AC-CB599B38415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5938" y="2714526"/>
            <a:ext cx="0" cy="178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DA5FF31-4A1B-9FA7-34A9-64282E7DCD11}"/>
              </a:ext>
            </a:extLst>
          </p:cNvPr>
          <p:cNvCxnSpPr>
            <a:cxnSpLocks/>
          </p:cNvCxnSpPr>
          <p:nvPr/>
        </p:nvCxnSpPr>
        <p:spPr>
          <a:xfrm>
            <a:off x="5159056" y="2699659"/>
            <a:ext cx="0" cy="1935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2FE7DC9B-E1DE-5DB4-4B1E-8E0C3F80933B}"/>
              </a:ext>
            </a:extLst>
          </p:cNvPr>
          <p:cNvCxnSpPr>
            <a:cxnSpLocks/>
          </p:cNvCxnSpPr>
          <p:nvPr/>
        </p:nvCxnSpPr>
        <p:spPr>
          <a:xfrm flipV="1">
            <a:off x="1992659" y="2732530"/>
            <a:ext cx="0" cy="156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319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CAD6E0-A889-1F30-713A-D0978CC7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4227E3-7ECA-B7EA-2BB5-F5B2D3CC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DC2167-413C-314E-D780-B0CF39B7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FB55790-74F6-A14F-0E93-EF37C816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99A8E0-DD2B-A108-DC99-385CE8CA7D8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Preprocessor Module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FB52061-91E0-AB19-2FE2-9453FD6BA2DF}"/>
              </a:ext>
            </a:extLst>
          </p:cNvPr>
          <p:cNvSpPr/>
          <p:nvPr/>
        </p:nvSpPr>
        <p:spPr>
          <a:xfrm>
            <a:off x="947911" y="3121564"/>
            <a:ext cx="3555185" cy="1711746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noProof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14F7055-084C-92FD-00C5-0C705242DA68}"/>
              </a:ext>
            </a:extLst>
          </p:cNvPr>
          <p:cNvSpPr/>
          <p:nvPr/>
        </p:nvSpPr>
        <p:spPr>
          <a:xfrm rot="16200000">
            <a:off x="-85848" y="3797436"/>
            <a:ext cx="1711746" cy="360000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PREPROCESSOR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4C941F7-F545-85F5-19B7-93A8C82C980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860847" y="4141258"/>
            <a:ext cx="0" cy="1716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F8B4A414-9DF0-8AF8-94EB-E24893E29729}"/>
              </a:ext>
            </a:extLst>
          </p:cNvPr>
          <p:cNvSpPr/>
          <p:nvPr/>
        </p:nvSpPr>
        <p:spPr>
          <a:xfrm>
            <a:off x="3373500" y="4312899"/>
            <a:ext cx="974693" cy="36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data</a:t>
            </a:r>
            <a:endParaRPr lang="en-US" sz="1600" noProof="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71E37A5-6D4D-78EE-4387-F919E916D65F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2734233" y="3631532"/>
            <a:ext cx="1" cy="1511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55E8223-4FD8-099A-D054-C316FF667487}"/>
              </a:ext>
            </a:extLst>
          </p:cNvPr>
          <p:cNvSpPr/>
          <p:nvPr/>
        </p:nvSpPr>
        <p:spPr>
          <a:xfrm>
            <a:off x="1120274" y="3271532"/>
            <a:ext cx="3227920" cy="360000"/>
          </a:xfrm>
          <a:prstGeom prst="rect">
            <a:avLst/>
          </a:prstGeom>
          <a:solidFill>
            <a:srgbClr val="F3EBF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noProof="0" dirty="0"/>
              <a:t>Configure preprocessing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4AF526-9996-519A-EF51-C5EC45DD3AE5}"/>
              </a:ext>
            </a:extLst>
          </p:cNvPr>
          <p:cNvSpPr/>
          <p:nvPr/>
        </p:nvSpPr>
        <p:spPr>
          <a:xfrm>
            <a:off x="1120273" y="2078831"/>
            <a:ext cx="322792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session_state</a:t>
            </a:r>
            <a:endParaRPr lang="en-US" sz="1600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B157734-D698-E2E4-C217-5D805C13F587}"/>
              </a:ext>
            </a:extLst>
          </p:cNvPr>
          <p:cNvSpPr/>
          <p:nvPr/>
        </p:nvSpPr>
        <p:spPr>
          <a:xfrm>
            <a:off x="1120273" y="3782637"/>
            <a:ext cx="3227920" cy="360000"/>
          </a:xfrm>
          <a:prstGeom prst="rect">
            <a:avLst/>
          </a:prstGeom>
          <a:solidFill>
            <a:srgbClr val="F3EBF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Apply</a:t>
            </a:r>
            <a:r>
              <a:rPr lang="en-US" sz="1600" noProof="0" dirty="0"/>
              <a:t> preprocessing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737E0A6-2B33-42D6-6DED-5BF826210C33}"/>
              </a:ext>
            </a:extLst>
          </p:cNvPr>
          <p:cNvSpPr/>
          <p:nvPr/>
        </p:nvSpPr>
        <p:spPr>
          <a:xfrm>
            <a:off x="1120273" y="2596398"/>
            <a:ext cx="3227921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Splitted</a:t>
            </a:r>
            <a:r>
              <a:rPr lang="en-US" sz="1600" dirty="0"/>
              <a:t> subsets</a:t>
            </a:r>
            <a:endParaRPr lang="en-US" sz="1600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1D385E-3A27-AA44-7164-D86F00890EF1}"/>
              </a:ext>
            </a:extLst>
          </p:cNvPr>
          <p:cNvSpPr/>
          <p:nvPr/>
        </p:nvSpPr>
        <p:spPr>
          <a:xfrm>
            <a:off x="1120273" y="4314278"/>
            <a:ext cx="2076062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Safe to </a:t>
            </a:r>
            <a:r>
              <a:rPr lang="en-US" sz="1600" dirty="0" err="1"/>
              <a:t>session_state</a:t>
            </a:r>
            <a:endParaRPr lang="en-US" sz="1600" noProof="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9ADF8FC-779F-4770-FB25-0A93706DA0FE}"/>
              </a:ext>
            </a:extLst>
          </p:cNvPr>
          <p:cNvCxnSpPr>
            <a:cxnSpLocks/>
          </p:cNvCxnSpPr>
          <p:nvPr/>
        </p:nvCxnSpPr>
        <p:spPr>
          <a:xfrm flipH="1">
            <a:off x="2734231" y="4833309"/>
            <a:ext cx="2" cy="1500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035254E-1AA7-80BD-4400-2372B5E9D6FA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2734234" y="2956398"/>
            <a:ext cx="0" cy="3151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B65C7F2-1D87-4B0E-063B-50E30FA3B01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2734233" y="2438831"/>
            <a:ext cx="1" cy="1575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A062513-EA9A-E860-BF35-846E2829F36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158304" y="4142637"/>
            <a:ext cx="0" cy="1716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7613B112-5865-8C92-D851-FC53E278578B}"/>
              </a:ext>
            </a:extLst>
          </p:cNvPr>
          <p:cNvSpPr/>
          <p:nvPr/>
        </p:nvSpPr>
        <p:spPr>
          <a:xfrm>
            <a:off x="1120273" y="4998475"/>
            <a:ext cx="3227913" cy="360000"/>
          </a:xfrm>
          <a:prstGeom prst="rect">
            <a:avLst/>
          </a:prstGeom>
          <a:solidFill>
            <a:srgbClr val="D5BADC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Pre-processed datasets as CSV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6CDE2DE-7BBE-E0AA-857C-4FC8BA0579B1}"/>
              </a:ext>
            </a:extLst>
          </p:cNvPr>
          <p:cNvSpPr/>
          <p:nvPr/>
        </p:nvSpPr>
        <p:spPr>
          <a:xfrm>
            <a:off x="1120272" y="5359475"/>
            <a:ext cx="3227913" cy="360000"/>
          </a:xfrm>
          <a:prstGeom prst="rect">
            <a:avLst/>
          </a:prstGeom>
          <a:solidFill>
            <a:srgbClr val="D5BADC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Metadata as JSON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F4CB34E-0635-594A-4F13-7EC3E9AF4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5DB3CA93-0CF4-6DEC-B897-3367FABC5F58}"/>
              </a:ext>
            </a:extLst>
          </p:cNvPr>
          <p:cNvSpPr txBox="1"/>
          <p:nvPr/>
        </p:nvSpPr>
        <p:spPr>
          <a:xfrm>
            <a:off x="5027477" y="1442934"/>
            <a:ext cx="6545398" cy="188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preprocessing steps applied per model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47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15168-6D34-266B-C70F-5149FBB92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4335CEF-CAF9-59C4-1E01-FD85BB03B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B0CFB4A-7152-24EB-AC91-3B65CF30591F}"/>
              </a:ext>
            </a:extLst>
          </p:cNvPr>
          <p:cNvSpPr/>
          <p:nvPr/>
        </p:nvSpPr>
        <p:spPr>
          <a:xfrm>
            <a:off x="515934" y="2169099"/>
            <a:ext cx="11157745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B79EF98-2FDF-DF6F-B844-4A722A261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November 11,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A24A31-3E42-4125-0C88-31D4A796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62B73C-6B55-2946-58CC-EAEFD684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366B8C-7446-814A-2B4B-F1EA0632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4891521-4DCB-C8C6-1671-CDE7E6E47F3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Dataflow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0D8BE98-5490-1EF9-47A9-9F1B69AC168D}"/>
              </a:ext>
            </a:extLst>
          </p:cNvPr>
          <p:cNvSpPr/>
          <p:nvPr/>
        </p:nvSpPr>
        <p:spPr>
          <a:xfrm>
            <a:off x="1141213" y="2898140"/>
            <a:ext cx="1080000" cy="720000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 </a:t>
            </a:r>
            <a:r>
              <a:rPr lang="en-US" sz="1600" dirty="0"/>
              <a:t>L</a:t>
            </a:r>
            <a:r>
              <a:rPr lang="en-US" sz="1600" noProof="0" dirty="0" err="1"/>
              <a:t>oader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587A68A-DDE0-B34A-56B1-D689DA604D34}"/>
              </a:ext>
            </a:extLst>
          </p:cNvPr>
          <p:cNvSpPr/>
          <p:nvPr/>
        </p:nvSpPr>
        <p:spPr>
          <a:xfrm>
            <a:off x="2403591" y="2898140"/>
            <a:ext cx="1080000" cy="720000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Schema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C950579-0180-AF58-2CB9-8192038C90FC}"/>
              </a:ext>
            </a:extLst>
          </p:cNvPr>
          <p:cNvSpPr/>
          <p:nvPr/>
        </p:nvSpPr>
        <p:spPr>
          <a:xfrm>
            <a:off x="3665938" y="2893516"/>
            <a:ext cx="1080000" cy="7200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Label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0B8F28-1CD4-8F16-7E08-73CDF0CD4ADE}"/>
              </a:ext>
            </a:extLst>
          </p:cNvPr>
          <p:cNvSpPr/>
          <p:nvPr/>
        </p:nvSpPr>
        <p:spPr>
          <a:xfrm>
            <a:off x="4926000" y="2891566"/>
            <a:ext cx="1080000" cy="7200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Splitter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DBD1A7F-A186-A7A5-5964-C2DA689E8AEC}"/>
              </a:ext>
            </a:extLst>
          </p:cNvPr>
          <p:cNvSpPr/>
          <p:nvPr/>
        </p:nvSpPr>
        <p:spPr>
          <a:xfrm>
            <a:off x="6178594" y="2891065"/>
            <a:ext cx="1080000" cy="720000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Pre-</a:t>
            </a:r>
          </a:p>
          <a:p>
            <a:pPr algn="ctr"/>
            <a:r>
              <a:rPr lang="en-US" sz="1600" dirty="0"/>
              <a:t>p</a:t>
            </a:r>
            <a:r>
              <a:rPr lang="en-US" sz="1600" noProof="0" dirty="0" err="1"/>
              <a:t>rocessor</a:t>
            </a:r>
            <a:endParaRPr lang="en-US" sz="1600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BED6D5A-BAA5-5208-D883-21040D3EF345}"/>
              </a:ext>
            </a:extLst>
          </p:cNvPr>
          <p:cNvSpPr/>
          <p:nvPr/>
        </p:nvSpPr>
        <p:spPr>
          <a:xfrm>
            <a:off x="7462586" y="2898140"/>
            <a:ext cx="1080000" cy="72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Trainer &amp;</a:t>
            </a:r>
          </a:p>
          <a:p>
            <a:pPr algn="ctr"/>
            <a:r>
              <a:rPr lang="en-US" sz="1600" noProof="0" dirty="0"/>
              <a:t>Evaluator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B6204D3-F91C-5235-52AC-0A3E3147302C}"/>
              </a:ext>
            </a:extLst>
          </p:cNvPr>
          <p:cNvSpPr/>
          <p:nvPr/>
        </p:nvSpPr>
        <p:spPr>
          <a:xfrm>
            <a:off x="8730879" y="2891566"/>
            <a:ext cx="1080000" cy="720000"/>
          </a:xfrm>
          <a:prstGeom prst="rect">
            <a:avLst/>
          </a:prstGeom>
          <a:solidFill>
            <a:srgbClr val="FEE6C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Comparer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739FFDA-0978-DAA6-902E-6BB59E954BBD}"/>
              </a:ext>
            </a:extLst>
          </p:cNvPr>
          <p:cNvSpPr/>
          <p:nvPr/>
        </p:nvSpPr>
        <p:spPr>
          <a:xfrm>
            <a:off x="9999172" y="2898140"/>
            <a:ext cx="1080000" cy="72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Reporter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B885180-61DE-618B-6B84-63DB789ACEC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21213" y="3258140"/>
            <a:ext cx="1823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66FF447-F899-D975-F373-0C3D57DB34B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483591" y="3253516"/>
            <a:ext cx="182347" cy="4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7F46F40-1100-F6AC-DABF-1B466B71A66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45938" y="3251566"/>
            <a:ext cx="180062" cy="1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ED7DF5A-37ED-EFDF-B5DF-FAF5ACE539A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006000" y="3251065"/>
            <a:ext cx="172594" cy="5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BF508A8-56BE-957B-37A6-0E0A7034C17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258594" y="3251065"/>
            <a:ext cx="203992" cy="7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AEDD130-7B39-8F55-589F-853ECFD8ADC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542586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BEEE48E-2090-EE5A-9930-8F25DB0B1C73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10879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D6E75518-4A74-BBD4-2278-2A4A2049A163}"/>
              </a:ext>
            </a:extLst>
          </p:cNvPr>
          <p:cNvSpPr/>
          <p:nvPr/>
        </p:nvSpPr>
        <p:spPr>
          <a:xfrm>
            <a:off x="9999172" y="2169099"/>
            <a:ext cx="108000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A.R.C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9BB21D3-18AA-6151-56BE-2748D233548D}"/>
              </a:ext>
            </a:extLst>
          </p:cNvPr>
          <p:cNvSpPr/>
          <p:nvPr/>
        </p:nvSpPr>
        <p:spPr>
          <a:xfrm>
            <a:off x="829764" y="1624579"/>
            <a:ext cx="170289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RAW dataset(s)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A4BBEA7-54E4-7126-D22A-778646E896BB}"/>
              </a:ext>
            </a:extLst>
          </p:cNvPr>
          <p:cNvCxnSpPr>
            <a:cxnSpLocks/>
            <a:stCxn id="35" idx="2"/>
            <a:endCxn id="15" idx="0"/>
          </p:cNvCxnSpPr>
          <p:nvPr/>
        </p:nvCxnSpPr>
        <p:spPr>
          <a:xfrm>
            <a:off x="1681211" y="1984579"/>
            <a:ext cx="2" cy="9135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8F977301-65A4-42FA-1F0B-A6B337011FCC}"/>
              </a:ext>
            </a:extLst>
          </p:cNvPr>
          <p:cNvSpPr/>
          <p:nvPr/>
        </p:nvSpPr>
        <p:spPr>
          <a:xfrm>
            <a:off x="1141213" y="4510194"/>
            <a:ext cx="1080000" cy="720000"/>
          </a:xfrm>
          <a:prstGeom prst="rect">
            <a:avLst/>
          </a:prstGeom>
          <a:solidFill>
            <a:srgbClr val="FA8E8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Dataset </a:t>
            </a:r>
          </a:p>
          <a:p>
            <a:pPr algn="ctr"/>
            <a:r>
              <a:rPr lang="en-US" sz="1600" dirty="0"/>
              <a:t>as CSV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39B1ADC1-1F80-ED37-7AB5-27B16AB9A33D}"/>
              </a:ext>
            </a:extLst>
          </p:cNvPr>
          <p:cNvSpPr/>
          <p:nvPr/>
        </p:nvSpPr>
        <p:spPr>
          <a:xfrm>
            <a:off x="4926000" y="4510194"/>
            <a:ext cx="1080000" cy="900000"/>
          </a:xfrm>
          <a:prstGeom prst="rect">
            <a:avLst/>
          </a:prstGeom>
          <a:solidFill>
            <a:srgbClr val="B4E1A9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Splitted</a:t>
            </a:r>
            <a:r>
              <a:rPr lang="en-US" sz="1600" dirty="0"/>
              <a:t> datasets as CSV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65C627E1-E634-4219-2429-6C820438791C}"/>
              </a:ext>
            </a:extLst>
          </p:cNvPr>
          <p:cNvCxnSpPr>
            <a:cxnSpLocks/>
          </p:cNvCxnSpPr>
          <p:nvPr/>
        </p:nvCxnSpPr>
        <p:spPr>
          <a:xfrm>
            <a:off x="1369764" y="3618140"/>
            <a:ext cx="0" cy="892053"/>
          </a:xfrm>
          <a:prstGeom prst="straightConnector1">
            <a:avLst/>
          </a:prstGeom>
          <a:ln w="38100">
            <a:solidFill>
              <a:srgbClr val="F74C3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EC745768-69D1-DCB6-0397-5911F67128FA}"/>
              </a:ext>
            </a:extLst>
          </p:cNvPr>
          <p:cNvCxnSpPr>
            <a:cxnSpLocks/>
          </p:cNvCxnSpPr>
          <p:nvPr/>
        </p:nvCxnSpPr>
        <p:spPr>
          <a:xfrm flipV="1">
            <a:off x="1349334" y="4139376"/>
            <a:ext cx="2505910" cy="5611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DA3DF0E2-AECD-1E6B-D471-953DDC3332BE}"/>
              </a:ext>
            </a:extLst>
          </p:cNvPr>
          <p:cNvCxnSpPr>
            <a:cxnSpLocks/>
          </p:cNvCxnSpPr>
          <p:nvPr/>
        </p:nvCxnSpPr>
        <p:spPr>
          <a:xfrm flipV="1">
            <a:off x="2617228" y="3626894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549C360C-3BF3-7E38-A814-42006F3790EF}"/>
              </a:ext>
            </a:extLst>
          </p:cNvPr>
          <p:cNvCxnSpPr>
            <a:cxnSpLocks/>
          </p:cNvCxnSpPr>
          <p:nvPr/>
        </p:nvCxnSpPr>
        <p:spPr>
          <a:xfrm flipV="1">
            <a:off x="3836428" y="3618140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AB6FCA0D-2BDA-A62D-6819-73206219089A}"/>
              </a:ext>
            </a:extLst>
          </p:cNvPr>
          <p:cNvCxnSpPr>
            <a:cxnSpLocks/>
          </p:cNvCxnSpPr>
          <p:nvPr/>
        </p:nvCxnSpPr>
        <p:spPr>
          <a:xfrm>
            <a:off x="5152055" y="3626894"/>
            <a:ext cx="0" cy="892053"/>
          </a:xfrm>
          <a:prstGeom prst="straightConnector1">
            <a:avLst/>
          </a:prstGeom>
          <a:ln w="38100">
            <a:solidFill>
              <a:srgbClr val="71C75D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316C8B06-8CC9-DD6F-15D0-D1832905FC2B}"/>
              </a:ext>
            </a:extLst>
          </p:cNvPr>
          <p:cNvSpPr/>
          <p:nvPr/>
        </p:nvSpPr>
        <p:spPr>
          <a:xfrm>
            <a:off x="6178594" y="4510194"/>
            <a:ext cx="1080000" cy="1080000"/>
          </a:xfrm>
          <a:prstGeom prst="rect">
            <a:avLst/>
          </a:prstGeom>
          <a:solidFill>
            <a:srgbClr val="D5BADC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Pre-processed datasets as CSV</a:t>
            </a:r>
          </a:p>
        </p:txBody>
      </p: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382F50A2-DEBB-4C7D-1A61-71B9D4466F06}"/>
              </a:ext>
            </a:extLst>
          </p:cNvPr>
          <p:cNvCxnSpPr>
            <a:cxnSpLocks/>
          </p:cNvCxnSpPr>
          <p:nvPr/>
        </p:nvCxnSpPr>
        <p:spPr>
          <a:xfrm>
            <a:off x="6435671" y="3618140"/>
            <a:ext cx="0" cy="892053"/>
          </a:xfrm>
          <a:prstGeom prst="straightConnector1">
            <a:avLst/>
          </a:prstGeom>
          <a:ln w="38100">
            <a:solidFill>
              <a:srgbClr val="B382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echteck 85">
            <a:extLst>
              <a:ext uri="{FF2B5EF4-FFF2-40B4-BE49-F238E27FC236}">
                <a16:creationId xmlns:a16="http://schemas.microsoft.com/office/drawing/2014/main" id="{6BC83CB1-53AA-C02B-AB85-EBC40A9AEF20}"/>
              </a:ext>
            </a:extLst>
          </p:cNvPr>
          <p:cNvSpPr/>
          <p:nvPr/>
        </p:nvSpPr>
        <p:spPr>
          <a:xfrm>
            <a:off x="6178594" y="5590194"/>
            <a:ext cx="1080000" cy="540000"/>
          </a:xfrm>
          <a:prstGeom prst="rect">
            <a:avLst/>
          </a:prstGeom>
          <a:solidFill>
            <a:srgbClr val="D5BADC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Metadata as JSON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8E8E9BD-D34B-F9E5-E0ED-2EBDBAFFFB92}"/>
              </a:ext>
            </a:extLst>
          </p:cNvPr>
          <p:cNvCxnSpPr>
            <a:cxnSpLocks/>
          </p:cNvCxnSpPr>
          <p:nvPr/>
        </p:nvCxnSpPr>
        <p:spPr>
          <a:xfrm>
            <a:off x="1971675" y="2715275"/>
            <a:ext cx="31803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D4B33C0-59D7-C611-F609-C954E771428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5938" y="2714526"/>
            <a:ext cx="0" cy="178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4C03CCF-798E-CCE1-DFA3-5D59BE59E7E0}"/>
              </a:ext>
            </a:extLst>
          </p:cNvPr>
          <p:cNvCxnSpPr>
            <a:cxnSpLocks/>
          </p:cNvCxnSpPr>
          <p:nvPr/>
        </p:nvCxnSpPr>
        <p:spPr>
          <a:xfrm>
            <a:off x="5159056" y="2699659"/>
            <a:ext cx="0" cy="1935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68D4AD-018F-2B21-6173-92D58F06D9DA}"/>
              </a:ext>
            </a:extLst>
          </p:cNvPr>
          <p:cNvCxnSpPr>
            <a:cxnSpLocks/>
          </p:cNvCxnSpPr>
          <p:nvPr/>
        </p:nvCxnSpPr>
        <p:spPr>
          <a:xfrm flipV="1">
            <a:off x="1992659" y="2732530"/>
            <a:ext cx="0" cy="156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17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35F14EC-5C1A-80E7-8758-04075447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C73C2B-D0AB-06BA-3890-5A567089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880DB-D47E-0B07-72D1-6C6E9704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B46FCA-85CB-0407-ECB4-76E18897C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2E69B-E626-6A0E-536F-5143E76D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3FB436-DE40-26D8-6FAA-B77A44580EE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Trainer and Evaluator Module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49FB3F9-BF6D-6B86-FA15-9E081AB4EBA4}"/>
              </a:ext>
            </a:extLst>
          </p:cNvPr>
          <p:cNvSpPr/>
          <p:nvPr/>
        </p:nvSpPr>
        <p:spPr>
          <a:xfrm>
            <a:off x="1280806" y="2566716"/>
            <a:ext cx="9926683" cy="3234147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05F181-FDE1-EE25-CCC9-FA7E1782B225}"/>
              </a:ext>
            </a:extLst>
          </p:cNvPr>
          <p:cNvSpPr/>
          <p:nvPr/>
        </p:nvSpPr>
        <p:spPr>
          <a:xfrm rot="16200000">
            <a:off x="-514762" y="4003790"/>
            <a:ext cx="3234147" cy="36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TRAINER &amp; EVALUATER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EE7F7D-B230-1EF3-E3CB-881F7F6C71D4}"/>
              </a:ext>
            </a:extLst>
          </p:cNvPr>
          <p:cNvSpPr/>
          <p:nvPr/>
        </p:nvSpPr>
        <p:spPr>
          <a:xfrm>
            <a:off x="10372786" y="3273323"/>
            <a:ext cx="655961" cy="5261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data</a:t>
            </a:r>
            <a:endParaRPr lang="en-US" sz="1600" noProof="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B7A0ADE-543E-2BF6-68C5-EB5863BBD2BD}"/>
              </a:ext>
            </a:extLst>
          </p:cNvPr>
          <p:cNvCxnSpPr>
            <a:cxnSpLocks/>
          </p:cNvCxnSpPr>
          <p:nvPr/>
        </p:nvCxnSpPr>
        <p:spPr>
          <a:xfrm>
            <a:off x="5487677" y="4241186"/>
            <a:ext cx="0" cy="360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8ABB9C10-95D1-76A9-F38E-91B3022016EC}"/>
              </a:ext>
            </a:extLst>
          </p:cNvPr>
          <p:cNvSpPr/>
          <p:nvPr/>
        </p:nvSpPr>
        <p:spPr>
          <a:xfrm>
            <a:off x="1459550" y="2729214"/>
            <a:ext cx="9569197" cy="360000"/>
          </a:xfrm>
          <a:prstGeom prst="rect">
            <a:avLst/>
          </a:prstGeom>
          <a:solidFill>
            <a:srgbClr val="FFFAF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noProof="0" dirty="0"/>
              <a:t>Train model (RF, GBDT, SVM, MLP, LR)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B00BF9C-07DE-1F81-B62C-7B51A8A4A48C}"/>
              </a:ext>
            </a:extLst>
          </p:cNvPr>
          <p:cNvSpPr/>
          <p:nvPr/>
        </p:nvSpPr>
        <p:spPr>
          <a:xfrm>
            <a:off x="1459550" y="1469230"/>
            <a:ext cx="9569198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session_state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D41F06A-68AD-0A2A-F035-924C93D6DFDE}"/>
              </a:ext>
            </a:extLst>
          </p:cNvPr>
          <p:cNvSpPr/>
          <p:nvPr/>
        </p:nvSpPr>
        <p:spPr>
          <a:xfrm>
            <a:off x="1459550" y="2001605"/>
            <a:ext cx="4853349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Preprocessed subsets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311E333-7AFD-37BE-2B54-E2D1ED1B55E9}"/>
              </a:ext>
            </a:extLst>
          </p:cNvPr>
          <p:cNvSpPr/>
          <p:nvPr/>
        </p:nvSpPr>
        <p:spPr>
          <a:xfrm>
            <a:off x="8758525" y="3273323"/>
            <a:ext cx="1428954" cy="5260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Safe to </a:t>
            </a:r>
          </a:p>
          <a:p>
            <a:pPr algn="ctr"/>
            <a:r>
              <a:rPr lang="en-US" sz="1600" dirty="0" err="1"/>
              <a:t>session_state</a:t>
            </a:r>
            <a:endParaRPr lang="en-US" sz="1600" noProof="0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585C1F3-B0BC-5303-EFFF-3C69754A7A6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886224" y="2361605"/>
            <a:ext cx="1" cy="36760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7DF8353-6C80-D513-63F6-288D500C2EF7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886225" y="1822135"/>
            <a:ext cx="0" cy="179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A6CAA125-1E99-CF88-CFFC-62A6E56A49E7}"/>
              </a:ext>
            </a:extLst>
          </p:cNvPr>
          <p:cNvSpPr/>
          <p:nvPr/>
        </p:nvSpPr>
        <p:spPr>
          <a:xfrm>
            <a:off x="1459550" y="3263864"/>
            <a:ext cx="7120238" cy="2356998"/>
          </a:xfrm>
          <a:prstGeom prst="rect">
            <a:avLst/>
          </a:prstGeom>
          <a:solidFill>
            <a:srgbClr val="FFFAF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Evaluation</a:t>
            </a:r>
            <a:endParaRPr lang="en-US" sz="1600" noProof="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A8892FE-F13B-39E4-3857-737FD13000F1}"/>
              </a:ext>
            </a:extLst>
          </p:cNvPr>
          <p:cNvSpPr/>
          <p:nvPr/>
        </p:nvSpPr>
        <p:spPr>
          <a:xfrm>
            <a:off x="6090882" y="3639092"/>
            <a:ext cx="2310168" cy="178063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Visuals</a:t>
            </a:r>
            <a:r>
              <a:rPr lang="en-US" sz="1600" noProof="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Confusion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ROC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 err="1"/>
              <a:t>Percision</a:t>
            </a:r>
            <a:r>
              <a:rPr lang="en-US" sz="1600" noProof="0" dirty="0"/>
              <a:t> recall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importance</a:t>
            </a:r>
            <a:endParaRPr lang="en-US" sz="1600" noProof="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38FCEEB-BBCB-C614-D074-05D95C9C9FE4}"/>
              </a:ext>
            </a:extLst>
          </p:cNvPr>
          <p:cNvSpPr/>
          <p:nvPr/>
        </p:nvSpPr>
        <p:spPr>
          <a:xfrm>
            <a:off x="3780474" y="3639092"/>
            <a:ext cx="2125724" cy="178063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Per split m</a:t>
            </a:r>
            <a:r>
              <a:rPr lang="en-US" sz="1600" noProof="0" dirty="0" err="1"/>
              <a:t>etrics</a:t>
            </a:r>
            <a:r>
              <a:rPr lang="en-US" sz="1600" noProof="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Accurancy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F1 (macro)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Persicion</a:t>
            </a:r>
            <a:r>
              <a:rPr lang="en-US" sz="1600" dirty="0"/>
              <a:t> (macro)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Recall (macro)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ROC-AUC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Interference time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0D24D3-64C2-FFBC-611C-11D14D6BBAC6}"/>
              </a:ext>
            </a:extLst>
          </p:cNvPr>
          <p:cNvSpPr/>
          <p:nvPr/>
        </p:nvSpPr>
        <p:spPr>
          <a:xfrm>
            <a:off x="1638918" y="3639091"/>
            <a:ext cx="1956872" cy="178063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Per model m</a:t>
            </a:r>
            <a:r>
              <a:rPr lang="en-US" sz="1600" noProof="0" dirty="0" err="1"/>
              <a:t>etrics</a:t>
            </a:r>
            <a:r>
              <a:rPr lang="en-US" sz="1600" noProof="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Training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Model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count</a:t>
            </a:r>
            <a:endParaRPr lang="en-US" sz="1600" noProof="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A031487-231C-534F-CCD1-52D946ECEED7}"/>
              </a:ext>
            </a:extLst>
          </p:cNvPr>
          <p:cNvSpPr/>
          <p:nvPr/>
        </p:nvSpPr>
        <p:spPr>
          <a:xfrm>
            <a:off x="6482651" y="2004666"/>
            <a:ext cx="4551747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Preprocessing meta data</a:t>
            </a:r>
            <a:endParaRPr lang="en-US" sz="1600" noProof="0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9709A28-06D1-25C2-3C69-5FA206483AC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758525" y="1829230"/>
            <a:ext cx="0" cy="17543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24FE769-AAC7-932E-A4D5-4CEBE5A8EDE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8758525" y="2364666"/>
            <a:ext cx="0" cy="377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06FD5FA-613A-FE70-C66B-E0922C52FA0E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9473002" y="3081096"/>
            <a:ext cx="0" cy="1922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CD94CF-F7BC-5B1B-995E-60714FFC86B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0700767" y="3081096"/>
            <a:ext cx="0" cy="1922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DF49FC02-E07E-7CC0-787E-14EF7175A51F}"/>
              </a:ext>
            </a:extLst>
          </p:cNvPr>
          <p:cNvSpPr/>
          <p:nvPr/>
        </p:nvSpPr>
        <p:spPr>
          <a:xfrm>
            <a:off x="3610932" y="5968187"/>
            <a:ext cx="2389950" cy="360000"/>
          </a:xfrm>
          <a:prstGeom prst="rect">
            <a:avLst/>
          </a:prstGeom>
          <a:solidFill>
            <a:srgbClr val="FEC98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Trained model as PKL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A38EC6A-C1D5-BE60-B508-F977E6509DF5}"/>
              </a:ext>
            </a:extLst>
          </p:cNvPr>
          <p:cNvSpPr/>
          <p:nvPr/>
        </p:nvSpPr>
        <p:spPr>
          <a:xfrm>
            <a:off x="6180882" y="5975836"/>
            <a:ext cx="2576511" cy="360000"/>
          </a:xfrm>
          <a:prstGeom prst="rect">
            <a:avLst/>
          </a:prstGeom>
          <a:solidFill>
            <a:srgbClr val="FEC98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 metrics as JSON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501B255-A73C-81F7-960A-56E0BD332257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805907" y="5794953"/>
            <a:ext cx="0" cy="1732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085625E-5EF0-D505-3EE8-E5D62BD054FC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469137" y="5794953"/>
            <a:ext cx="1" cy="1808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2647B1B6-ABC2-189A-6776-EFE033C9F571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019669" y="3089214"/>
            <a:ext cx="0" cy="1746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823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1A8C-676B-8A75-FFED-F2C33EDF7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743F08-B9BE-2B23-15A1-ACE4BA15FB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908A529-8421-0814-0E34-E1CED732E3DB}"/>
              </a:ext>
            </a:extLst>
          </p:cNvPr>
          <p:cNvSpPr/>
          <p:nvPr/>
        </p:nvSpPr>
        <p:spPr>
          <a:xfrm>
            <a:off x="515934" y="2169099"/>
            <a:ext cx="11157745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B5C8E7-3AF6-22FC-9CC4-D5E91E19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November 11,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510348-CE11-B0BE-E33A-F825C0D8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01B48C-F77B-9295-FE17-B02C0E81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4123D7-6C98-0F12-BED8-308B98E2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DAD52AC-CFF1-CC90-C56D-56A0522AE1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Dataflow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00EBE33-925B-19A9-CDB6-A07A8F291A9E}"/>
              </a:ext>
            </a:extLst>
          </p:cNvPr>
          <p:cNvSpPr/>
          <p:nvPr/>
        </p:nvSpPr>
        <p:spPr>
          <a:xfrm>
            <a:off x="1141213" y="2898140"/>
            <a:ext cx="1080000" cy="720000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 </a:t>
            </a:r>
            <a:r>
              <a:rPr lang="en-US" sz="1600" dirty="0"/>
              <a:t>L</a:t>
            </a:r>
            <a:r>
              <a:rPr lang="en-US" sz="1600" noProof="0" dirty="0" err="1"/>
              <a:t>oader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39E600-CAD7-B328-0939-4AA1460EFB85}"/>
              </a:ext>
            </a:extLst>
          </p:cNvPr>
          <p:cNvSpPr/>
          <p:nvPr/>
        </p:nvSpPr>
        <p:spPr>
          <a:xfrm>
            <a:off x="2403591" y="2898140"/>
            <a:ext cx="1080000" cy="720000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Schema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3C4AA98-A29A-A1E9-08E6-761E573CC37C}"/>
              </a:ext>
            </a:extLst>
          </p:cNvPr>
          <p:cNvSpPr/>
          <p:nvPr/>
        </p:nvSpPr>
        <p:spPr>
          <a:xfrm>
            <a:off x="3665938" y="2893516"/>
            <a:ext cx="1080000" cy="7200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Label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CA2D86C-6F4D-0656-F000-2022A6EB550B}"/>
              </a:ext>
            </a:extLst>
          </p:cNvPr>
          <p:cNvSpPr/>
          <p:nvPr/>
        </p:nvSpPr>
        <p:spPr>
          <a:xfrm>
            <a:off x="4926000" y="2891566"/>
            <a:ext cx="1080000" cy="7200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Splitter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E3BFE78-967C-4514-D9C3-B647934B2065}"/>
              </a:ext>
            </a:extLst>
          </p:cNvPr>
          <p:cNvSpPr/>
          <p:nvPr/>
        </p:nvSpPr>
        <p:spPr>
          <a:xfrm>
            <a:off x="6178594" y="2891065"/>
            <a:ext cx="1080000" cy="720000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Pre-</a:t>
            </a:r>
          </a:p>
          <a:p>
            <a:pPr algn="ctr"/>
            <a:r>
              <a:rPr lang="en-US" sz="1600" dirty="0"/>
              <a:t>p</a:t>
            </a:r>
            <a:r>
              <a:rPr lang="en-US" sz="1600" noProof="0" dirty="0" err="1"/>
              <a:t>rocessor</a:t>
            </a:r>
            <a:endParaRPr lang="en-US" sz="1600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561ABB-FE1C-297A-D5D3-DF1872AD1F81}"/>
              </a:ext>
            </a:extLst>
          </p:cNvPr>
          <p:cNvSpPr/>
          <p:nvPr/>
        </p:nvSpPr>
        <p:spPr>
          <a:xfrm>
            <a:off x="7462586" y="2898140"/>
            <a:ext cx="1080000" cy="72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Trainer &amp;</a:t>
            </a:r>
          </a:p>
          <a:p>
            <a:pPr algn="ctr"/>
            <a:r>
              <a:rPr lang="en-US" sz="1600" noProof="0" dirty="0"/>
              <a:t>Evaluator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2328914-DFD2-8084-7252-23C12BC98FD0}"/>
              </a:ext>
            </a:extLst>
          </p:cNvPr>
          <p:cNvSpPr/>
          <p:nvPr/>
        </p:nvSpPr>
        <p:spPr>
          <a:xfrm>
            <a:off x="8730879" y="2891566"/>
            <a:ext cx="1080000" cy="720000"/>
          </a:xfrm>
          <a:prstGeom prst="rect">
            <a:avLst/>
          </a:prstGeom>
          <a:solidFill>
            <a:srgbClr val="FEE6C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Comparer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5CFFE43-67B6-98BB-C9B4-AA386D026E79}"/>
              </a:ext>
            </a:extLst>
          </p:cNvPr>
          <p:cNvSpPr/>
          <p:nvPr/>
        </p:nvSpPr>
        <p:spPr>
          <a:xfrm>
            <a:off x="9999172" y="2898140"/>
            <a:ext cx="1080000" cy="72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Reporter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D5169D3-CC6D-4CEB-9462-D3FDE31A6A1B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21213" y="3258140"/>
            <a:ext cx="1823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9EF2AFA-9C9B-ABCD-1F57-5F4957EEDB7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483591" y="3253516"/>
            <a:ext cx="182347" cy="4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5D22851-DEB3-7EA8-D251-C45E2202E2B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45938" y="3251566"/>
            <a:ext cx="180062" cy="1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999354D-EA53-22BD-8C4E-D736B336C8C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006000" y="3251065"/>
            <a:ext cx="172594" cy="5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F174B0C-5068-E3D7-07A5-2339896FE69C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258594" y="3251065"/>
            <a:ext cx="203992" cy="7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0DB7A29-9B4C-8066-DC55-228CDB81FFCD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542586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EA7A2CF-51D6-ADDB-8626-4E1E064D6D0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10879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A4C911E9-A179-AA5B-3017-C7A74AEEF925}"/>
              </a:ext>
            </a:extLst>
          </p:cNvPr>
          <p:cNvSpPr/>
          <p:nvPr/>
        </p:nvSpPr>
        <p:spPr>
          <a:xfrm>
            <a:off x="9999172" y="2169099"/>
            <a:ext cx="108000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A.R.C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63A8C5C-AA89-0217-F64B-165B54744025}"/>
              </a:ext>
            </a:extLst>
          </p:cNvPr>
          <p:cNvSpPr/>
          <p:nvPr/>
        </p:nvSpPr>
        <p:spPr>
          <a:xfrm>
            <a:off x="829764" y="1624579"/>
            <a:ext cx="170289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RAW dataset(s)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7AD2397-A389-B30A-2E8F-88D6C3558D4E}"/>
              </a:ext>
            </a:extLst>
          </p:cNvPr>
          <p:cNvCxnSpPr>
            <a:cxnSpLocks/>
            <a:stCxn id="35" idx="2"/>
            <a:endCxn id="15" idx="0"/>
          </p:cNvCxnSpPr>
          <p:nvPr/>
        </p:nvCxnSpPr>
        <p:spPr>
          <a:xfrm>
            <a:off x="1681211" y="1984579"/>
            <a:ext cx="2" cy="9135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C5892B98-7EAF-D537-E3C8-D168EA67E15A}"/>
              </a:ext>
            </a:extLst>
          </p:cNvPr>
          <p:cNvSpPr/>
          <p:nvPr/>
        </p:nvSpPr>
        <p:spPr>
          <a:xfrm>
            <a:off x="1141213" y="4510194"/>
            <a:ext cx="1080000" cy="720000"/>
          </a:xfrm>
          <a:prstGeom prst="rect">
            <a:avLst/>
          </a:prstGeom>
          <a:solidFill>
            <a:srgbClr val="FA8E8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Dataset </a:t>
            </a:r>
          </a:p>
          <a:p>
            <a:pPr algn="ctr"/>
            <a:r>
              <a:rPr lang="en-US" sz="1600" dirty="0"/>
              <a:t>as CSV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7DD36DE-E966-56BC-5D75-478D6BEA4AF3}"/>
              </a:ext>
            </a:extLst>
          </p:cNvPr>
          <p:cNvSpPr/>
          <p:nvPr/>
        </p:nvSpPr>
        <p:spPr>
          <a:xfrm>
            <a:off x="4926000" y="4510194"/>
            <a:ext cx="1080000" cy="900000"/>
          </a:xfrm>
          <a:prstGeom prst="rect">
            <a:avLst/>
          </a:prstGeom>
          <a:solidFill>
            <a:srgbClr val="B4E1A9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Splitted</a:t>
            </a:r>
            <a:r>
              <a:rPr lang="en-US" sz="1600" dirty="0"/>
              <a:t> datasets as CSV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C063FB6-284C-CBEF-DC78-A44EEFEF187B}"/>
              </a:ext>
            </a:extLst>
          </p:cNvPr>
          <p:cNvCxnSpPr>
            <a:cxnSpLocks/>
          </p:cNvCxnSpPr>
          <p:nvPr/>
        </p:nvCxnSpPr>
        <p:spPr>
          <a:xfrm>
            <a:off x="1369764" y="3618140"/>
            <a:ext cx="0" cy="892053"/>
          </a:xfrm>
          <a:prstGeom prst="straightConnector1">
            <a:avLst/>
          </a:prstGeom>
          <a:ln w="38100">
            <a:solidFill>
              <a:srgbClr val="F74C3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4303CD9-5701-9411-FC08-3D9BE577A5C8}"/>
              </a:ext>
            </a:extLst>
          </p:cNvPr>
          <p:cNvCxnSpPr>
            <a:cxnSpLocks/>
          </p:cNvCxnSpPr>
          <p:nvPr/>
        </p:nvCxnSpPr>
        <p:spPr>
          <a:xfrm flipV="1">
            <a:off x="1349334" y="4139376"/>
            <a:ext cx="2505910" cy="5611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F88E4EC3-447D-1911-861F-2B7712C28C0F}"/>
              </a:ext>
            </a:extLst>
          </p:cNvPr>
          <p:cNvCxnSpPr>
            <a:cxnSpLocks/>
          </p:cNvCxnSpPr>
          <p:nvPr/>
        </p:nvCxnSpPr>
        <p:spPr>
          <a:xfrm flipV="1">
            <a:off x="2617228" y="3626894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867ECF7C-3813-E7F4-1C89-E3FADF2F9973}"/>
              </a:ext>
            </a:extLst>
          </p:cNvPr>
          <p:cNvCxnSpPr>
            <a:cxnSpLocks/>
          </p:cNvCxnSpPr>
          <p:nvPr/>
        </p:nvCxnSpPr>
        <p:spPr>
          <a:xfrm flipV="1">
            <a:off x="3836428" y="3618140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AA9CD81-6FEA-916B-C7F5-63D669E318F4}"/>
              </a:ext>
            </a:extLst>
          </p:cNvPr>
          <p:cNvCxnSpPr>
            <a:cxnSpLocks/>
          </p:cNvCxnSpPr>
          <p:nvPr/>
        </p:nvCxnSpPr>
        <p:spPr>
          <a:xfrm>
            <a:off x="5152055" y="3626894"/>
            <a:ext cx="0" cy="892053"/>
          </a:xfrm>
          <a:prstGeom prst="straightConnector1">
            <a:avLst/>
          </a:prstGeom>
          <a:ln w="38100">
            <a:solidFill>
              <a:srgbClr val="71C75D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8B632358-459F-1EEB-95E9-26ED2E55078F}"/>
              </a:ext>
            </a:extLst>
          </p:cNvPr>
          <p:cNvSpPr/>
          <p:nvPr/>
        </p:nvSpPr>
        <p:spPr>
          <a:xfrm>
            <a:off x="6178594" y="4510194"/>
            <a:ext cx="1080000" cy="1080000"/>
          </a:xfrm>
          <a:prstGeom prst="rect">
            <a:avLst/>
          </a:prstGeom>
          <a:solidFill>
            <a:srgbClr val="D5BADC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Pre-processed datasets as CSV</a:t>
            </a:r>
          </a:p>
        </p:txBody>
      </p: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835108B-2B50-39D4-41CE-BF3DCAF838E5}"/>
              </a:ext>
            </a:extLst>
          </p:cNvPr>
          <p:cNvCxnSpPr>
            <a:cxnSpLocks/>
          </p:cNvCxnSpPr>
          <p:nvPr/>
        </p:nvCxnSpPr>
        <p:spPr>
          <a:xfrm>
            <a:off x="6435671" y="3618140"/>
            <a:ext cx="0" cy="892053"/>
          </a:xfrm>
          <a:prstGeom prst="straightConnector1">
            <a:avLst/>
          </a:prstGeom>
          <a:ln w="38100">
            <a:solidFill>
              <a:srgbClr val="B382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echteck 85">
            <a:extLst>
              <a:ext uri="{FF2B5EF4-FFF2-40B4-BE49-F238E27FC236}">
                <a16:creationId xmlns:a16="http://schemas.microsoft.com/office/drawing/2014/main" id="{DAB0ADC8-B6A2-FAA7-A09A-83D08A46C8C7}"/>
              </a:ext>
            </a:extLst>
          </p:cNvPr>
          <p:cNvSpPr/>
          <p:nvPr/>
        </p:nvSpPr>
        <p:spPr>
          <a:xfrm>
            <a:off x="6178594" y="5590194"/>
            <a:ext cx="1080000" cy="540000"/>
          </a:xfrm>
          <a:prstGeom prst="rect">
            <a:avLst/>
          </a:prstGeom>
          <a:solidFill>
            <a:srgbClr val="D5BADC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Metadata as JSON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B5006364-CAF2-0548-6796-CA58FDBE2C0C}"/>
              </a:ext>
            </a:extLst>
          </p:cNvPr>
          <p:cNvSpPr/>
          <p:nvPr/>
        </p:nvSpPr>
        <p:spPr>
          <a:xfrm>
            <a:off x="7462586" y="4518947"/>
            <a:ext cx="1080000" cy="900000"/>
          </a:xfrm>
          <a:prstGeom prst="rect">
            <a:avLst/>
          </a:prstGeom>
          <a:solidFill>
            <a:srgbClr val="FDCF9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Trained model with PRE data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CC44E063-735F-0730-86FF-4DA9EE6748C1}"/>
              </a:ext>
            </a:extLst>
          </p:cNvPr>
          <p:cNvCxnSpPr>
            <a:cxnSpLocks/>
          </p:cNvCxnSpPr>
          <p:nvPr/>
        </p:nvCxnSpPr>
        <p:spPr>
          <a:xfrm>
            <a:off x="7692971" y="3611065"/>
            <a:ext cx="0" cy="892053"/>
          </a:xfrm>
          <a:prstGeom prst="straightConnector1">
            <a:avLst/>
          </a:prstGeom>
          <a:ln w="38100">
            <a:solidFill>
              <a:srgbClr val="EE8A0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5E109439-10F0-F5AB-5E54-CBFFE368B91C}"/>
              </a:ext>
            </a:extLst>
          </p:cNvPr>
          <p:cNvSpPr/>
          <p:nvPr/>
        </p:nvSpPr>
        <p:spPr>
          <a:xfrm>
            <a:off x="7462586" y="5410194"/>
            <a:ext cx="1080000" cy="720000"/>
          </a:xfrm>
          <a:prstGeom prst="rect">
            <a:avLst/>
          </a:prstGeom>
          <a:solidFill>
            <a:srgbClr val="FDCF9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PRE metrics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2DF6430-FA28-2509-B8BC-89672AD149F4}"/>
              </a:ext>
            </a:extLst>
          </p:cNvPr>
          <p:cNvCxnSpPr>
            <a:cxnSpLocks/>
          </p:cNvCxnSpPr>
          <p:nvPr/>
        </p:nvCxnSpPr>
        <p:spPr>
          <a:xfrm>
            <a:off x="1971675" y="2715275"/>
            <a:ext cx="31803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77C7FE-33E9-F5F5-E490-02A64495C78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5938" y="2714526"/>
            <a:ext cx="0" cy="178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FA938D6-5764-ED42-6AD3-BECC068980A5}"/>
              </a:ext>
            </a:extLst>
          </p:cNvPr>
          <p:cNvCxnSpPr>
            <a:cxnSpLocks/>
          </p:cNvCxnSpPr>
          <p:nvPr/>
        </p:nvCxnSpPr>
        <p:spPr>
          <a:xfrm>
            <a:off x="5159056" y="2699659"/>
            <a:ext cx="0" cy="1935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49BF450-B979-5EB7-8EB6-D5EFF9AE9A97}"/>
              </a:ext>
            </a:extLst>
          </p:cNvPr>
          <p:cNvCxnSpPr>
            <a:cxnSpLocks/>
          </p:cNvCxnSpPr>
          <p:nvPr/>
        </p:nvCxnSpPr>
        <p:spPr>
          <a:xfrm flipV="1">
            <a:off x="1992659" y="2732530"/>
            <a:ext cx="0" cy="156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89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5B81D-0033-FC04-E307-0C13BF338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392337-BC1F-9217-8D23-77DCB3AC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BAE9F7-105B-56FD-39E0-51983595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135346-A82E-59CD-814B-CFEAAC7B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054B14-042F-99EA-7D73-D2A06FCC66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978B335-AB63-E53E-9364-D65382B2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74B781-2A15-2579-12BF-ED0F6BAC00A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Comparer Module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4C5A56F-9E37-7040-143A-2EABEF37A694}"/>
              </a:ext>
            </a:extLst>
          </p:cNvPr>
          <p:cNvSpPr/>
          <p:nvPr/>
        </p:nvSpPr>
        <p:spPr>
          <a:xfrm>
            <a:off x="6432470" y="1860109"/>
            <a:ext cx="4596278" cy="1882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Minimal preprocessing</a:t>
            </a:r>
            <a:endParaRPr lang="en-US" sz="1600" noProof="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BCBBB28-5981-2928-F828-BCBB640BC81E}"/>
              </a:ext>
            </a:extLst>
          </p:cNvPr>
          <p:cNvSpPr/>
          <p:nvPr/>
        </p:nvSpPr>
        <p:spPr>
          <a:xfrm>
            <a:off x="1459550" y="1421541"/>
            <a:ext cx="9569198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session_state</a:t>
            </a:r>
            <a:endParaRPr lang="en-US" sz="1600" noProof="0" dirty="0"/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05C912A-5AD9-7D8E-601E-1A6F55E5B16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730609" y="1650829"/>
            <a:ext cx="0" cy="20928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C8803FCB-C42D-159F-8C2A-15150515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081" y="2996554"/>
            <a:ext cx="6041838" cy="183882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03B6E10-BC6C-49E9-C1CB-616F79DCAD99}"/>
              </a:ext>
            </a:extLst>
          </p:cNvPr>
          <p:cNvSpPr txBox="1"/>
          <p:nvPr/>
        </p:nvSpPr>
        <p:spPr>
          <a:xfrm>
            <a:off x="3075081" y="2808332"/>
            <a:ext cx="6041838" cy="188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minimal preprocessing steps applied per model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91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E4070-5F52-C567-BDA3-D35F69420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92C8D0-0DD2-8045-3EF2-4B119CEF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5E4BDC-2DA6-AA7E-5C71-94A96542B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1DE17E-7F6B-FF02-2D70-DFBD6B6C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159570-E948-67ED-A46F-2C3FCB71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BC86538-C85B-53F6-4D92-25AA8115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BC2904A-9927-4827-797D-4A3625C0035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Comparer Module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7A7EAE6-0223-64BB-169E-0C8945A06D6C}"/>
              </a:ext>
            </a:extLst>
          </p:cNvPr>
          <p:cNvSpPr/>
          <p:nvPr/>
        </p:nvSpPr>
        <p:spPr>
          <a:xfrm>
            <a:off x="1280806" y="2652441"/>
            <a:ext cx="9926683" cy="3234147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62E9D1C-2264-5C19-4B04-2662B3B02643}"/>
              </a:ext>
            </a:extLst>
          </p:cNvPr>
          <p:cNvSpPr/>
          <p:nvPr/>
        </p:nvSpPr>
        <p:spPr>
          <a:xfrm rot="16200000">
            <a:off x="-514762" y="4089515"/>
            <a:ext cx="3234147" cy="36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COMPARER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EC59556-4BBA-8A46-8D58-C7F0CD8C60E8}"/>
              </a:ext>
            </a:extLst>
          </p:cNvPr>
          <p:cNvSpPr/>
          <p:nvPr/>
        </p:nvSpPr>
        <p:spPr>
          <a:xfrm>
            <a:off x="10372786" y="3359048"/>
            <a:ext cx="655961" cy="5261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data</a:t>
            </a:r>
            <a:endParaRPr lang="en-US" sz="1600" noProof="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C8F23C1-75FA-D22E-0923-8AA984F0B3CE}"/>
              </a:ext>
            </a:extLst>
          </p:cNvPr>
          <p:cNvCxnSpPr>
            <a:cxnSpLocks/>
          </p:cNvCxnSpPr>
          <p:nvPr/>
        </p:nvCxnSpPr>
        <p:spPr>
          <a:xfrm>
            <a:off x="5487677" y="4326911"/>
            <a:ext cx="0" cy="360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2D4B4421-BC3D-B972-AA6D-83F31E8FEE9D}"/>
              </a:ext>
            </a:extLst>
          </p:cNvPr>
          <p:cNvSpPr/>
          <p:nvPr/>
        </p:nvSpPr>
        <p:spPr>
          <a:xfrm>
            <a:off x="6432470" y="2814939"/>
            <a:ext cx="4596277" cy="360000"/>
          </a:xfrm>
          <a:prstGeom prst="rect">
            <a:avLst/>
          </a:prstGeom>
          <a:solidFill>
            <a:srgbClr val="FFFAF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noProof="0" dirty="0"/>
              <a:t>Train RAW model</a:t>
            </a:r>
            <a:r>
              <a:rPr lang="en-US" sz="1600" dirty="0"/>
              <a:t> (RF, GBDT, SVM, MLP, LR)</a:t>
            </a:r>
            <a:endParaRPr lang="en-US" sz="1600" noProof="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9387935-77AE-4855-A622-EBEBC1B5ADD3}"/>
              </a:ext>
            </a:extLst>
          </p:cNvPr>
          <p:cNvSpPr/>
          <p:nvPr/>
        </p:nvSpPr>
        <p:spPr>
          <a:xfrm>
            <a:off x="6432470" y="1860109"/>
            <a:ext cx="4596278" cy="1882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Minimal preprocessing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47AA112-7447-EAE7-552F-D58492A29382}"/>
              </a:ext>
            </a:extLst>
          </p:cNvPr>
          <p:cNvSpPr/>
          <p:nvPr/>
        </p:nvSpPr>
        <p:spPr>
          <a:xfrm>
            <a:off x="1459549" y="2254898"/>
            <a:ext cx="1923119" cy="23021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Preprocessed model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AFDDA1E-C120-9081-7D40-621D98647600}"/>
              </a:ext>
            </a:extLst>
          </p:cNvPr>
          <p:cNvSpPr/>
          <p:nvPr/>
        </p:nvSpPr>
        <p:spPr>
          <a:xfrm>
            <a:off x="8758525" y="3359048"/>
            <a:ext cx="1428954" cy="5260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Safe to </a:t>
            </a:r>
          </a:p>
          <a:p>
            <a:pPr algn="ctr"/>
            <a:r>
              <a:rPr lang="en-US" sz="1600" dirty="0" err="1"/>
              <a:t>session_state</a:t>
            </a:r>
            <a:endParaRPr lang="en-US" sz="1600" noProof="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F405A6D-FB90-606B-82AD-FFA6328D6FB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421109" y="1650829"/>
            <a:ext cx="0" cy="6040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AB87560B-E1DD-EAA0-432A-A36C573002D9}"/>
              </a:ext>
            </a:extLst>
          </p:cNvPr>
          <p:cNvSpPr/>
          <p:nvPr/>
        </p:nvSpPr>
        <p:spPr>
          <a:xfrm>
            <a:off x="1459550" y="3349589"/>
            <a:ext cx="7120238" cy="2356998"/>
          </a:xfrm>
          <a:prstGeom prst="rect">
            <a:avLst/>
          </a:prstGeom>
          <a:solidFill>
            <a:srgbClr val="FFFAF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Evaluation</a:t>
            </a:r>
            <a:endParaRPr lang="en-US" sz="1600" noProof="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58AAC8F-A322-96E5-1B86-321EAFC41FBC}"/>
              </a:ext>
            </a:extLst>
          </p:cNvPr>
          <p:cNvSpPr/>
          <p:nvPr/>
        </p:nvSpPr>
        <p:spPr>
          <a:xfrm>
            <a:off x="6090882" y="3724817"/>
            <a:ext cx="2310168" cy="178063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Visuals</a:t>
            </a:r>
            <a:r>
              <a:rPr lang="en-US" sz="1600" noProof="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Confusion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ROC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 err="1"/>
              <a:t>Percision</a:t>
            </a:r>
            <a:r>
              <a:rPr lang="en-US" sz="1600" noProof="0" dirty="0"/>
              <a:t> recall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importance</a:t>
            </a:r>
            <a:endParaRPr lang="en-US" sz="1600" noProof="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18E0CBC-593C-8411-3DA3-3A66D15EC7FF}"/>
              </a:ext>
            </a:extLst>
          </p:cNvPr>
          <p:cNvSpPr/>
          <p:nvPr/>
        </p:nvSpPr>
        <p:spPr>
          <a:xfrm>
            <a:off x="3780474" y="3724817"/>
            <a:ext cx="2125724" cy="178063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Per split m</a:t>
            </a:r>
            <a:r>
              <a:rPr lang="en-US" sz="1600" noProof="0" dirty="0" err="1"/>
              <a:t>etrics</a:t>
            </a:r>
            <a:r>
              <a:rPr lang="en-US" sz="1600" noProof="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Accurancy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F1 (macro)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Persicion</a:t>
            </a:r>
            <a:r>
              <a:rPr lang="en-US" sz="1600" dirty="0"/>
              <a:t> (macro)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Recall (macro)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ROC-AUC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Interference time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2BA4E56-099B-42B3-E10C-80AF3E03CDA7}"/>
              </a:ext>
            </a:extLst>
          </p:cNvPr>
          <p:cNvSpPr/>
          <p:nvPr/>
        </p:nvSpPr>
        <p:spPr>
          <a:xfrm>
            <a:off x="1638918" y="3724816"/>
            <a:ext cx="1956872" cy="178063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Per model m</a:t>
            </a:r>
            <a:r>
              <a:rPr lang="en-US" sz="1600" noProof="0" dirty="0" err="1"/>
              <a:t>etrics</a:t>
            </a:r>
            <a:r>
              <a:rPr lang="en-US" sz="1600" noProof="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Training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noProof="0" dirty="0"/>
              <a:t>Model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count</a:t>
            </a:r>
            <a:endParaRPr lang="en-US" sz="1600" noProof="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41A7844-C774-8571-C89C-027E720F4A29}"/>
              </a:ext>
            </a:extLst>
          </p:cNvPr>
          <p:cNvSpPr/>
          <p:nvPr/>
        </p:nvSpPr>
        <p:spPr>
          <a:xfrm>
            <a:off x="3566743" y="2254899"/>
            <a:ext cx="2681653" cy="230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Preprocessing model metrics</a:t>
            </a:r>
            <a:endParaRPr lang="en-US" sz="1600" noProof="0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5FCCBBB-A5A3-6DF4-D1E1-4598BBBA9C22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907570" y="1654869"/>
            <a:ext cx="0" cy="6000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F47AFF0-2E2D-5A40-CA3D-55BD91E9F39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9473002" y="3166821"/>
            <a:ext cx="0" cy="1922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6E0A6A7-EB9D-C46A-14ED-6293C599FF9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0700767" y="3166821"/>
            <a:ext cx="0" cy="1922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EF253252-0D07-77FC-C1E0-C4C921E54956}"/>
              </a:ext>
            </a:extLst>
          </p:cNvPr>
          <p:cNvSpPr/>
          <p:nvPr/>
        </p:nvSpPr>
        <p:spPr>
          <a:xfrm>
            <a:off x="3610932" y="6053912"/>
            <a:ext cx="2389950" cy="360000"/>
          </a:xfrm>
          <a:prstGeom prst="rect">
            <a:avLst/>
          </a:prstGeom>
          <a:solidFill>
            <a:srgbClr val="FEC98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Trained model as PKL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CFFE544-98AF-8EF9-EFDA-7EBE4941F950}"/>
              </a:ext>
            </a:extLst>
          </p:cNvPr>
          <p:cNvSpPr/>
          <p:nvPr/>
        </p:nvSpPr>
        <p:spPr>
          <a:xfrm>
            <a:off x="6180882" y="6061561"/>
            <a:ext cx="2576511" cy="360000"/>
          </a:xfrm>
          <a:prstGeom prst="rect">
            <a:avLst/>
          </a:prstGeom>
          <a:solidFill>
            <a:srgbClr val="FEC98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 metrics as JSON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10C89BF-4652-EFFC-D87E-F240C4AC44A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805907" y="5880678"/>
            <a:ext cx="0" cy="1732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FCCA7-015A-96E7-1A89-C9081B0F121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469137" y="5880678"/>
            <a:ext cx="1" cy="1808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5FB03BD3-56F6-E781-C88F-A305EBEB67D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907570" y="2485115"/>
            <a:ext cx="27117" cy="8630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15102B2D-ABCA-5554-C8C9-233B5CE494E1}"/>
              </a:ext>
            </a:extLst>
          </p:cNvPr>
          <p:cNvSpPr/>
          <p:nvPr/>
        </p:nvSpPr>
        <p:spPr>
          <a:xfrm>
            <a:off x="6432470" y="2261467"/>
            <a:ext cx="4596275" cy="23021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Preprocessing meta data</a:t>
            </a:r>
            <a:endParaRPr lang="en-US" sz="1600" noProof="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8B5CD11-0C4D-7DE6-1C49-E1A2D7542022}"/>
              </a:ext>
            </a:extLst>
          </p:cNvPr>
          <p:cNvSpPr/>
          <p:nvPr/>
        </p:nvSpPr>
        <p:spPr>
          <a:xfrm>
            <a:off x="1459550" y="1421541"/>
            <a:ext cx="9569198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session_state</a:t>
            </a:r>
            <a:endParaRPr lang="en-US" sz="1600" noProof="0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9DA35B3-4093-172D-4AB6-AA49B9BBEE5D}"/>
              </a:ext>
            </a:extLst>
          </p:cNvPr>
          <p:cNvCxnSpPr>
            <a:cxnSpLocks/>
          </p:cNvCxnSpPr>
          <p:nvPr/>
        </p:nvCxnSpPr>
        <p:spPr>
          <a:xfrm>
            <a:off x="2605185" y="2485117"/>
            <a:ext cx="4115" cy="87393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4C5479-42C4-7EEB-7BCA-1C544FE96235}"/>
              </a:ext>
            </a:extLst>
          </p:cNvPr>
          <p:cNvCxnSpPr>
            <a:cxnSpLocks/>
          </p:cNvCxnSpPr>
          <p:nvPr/>
        </p:nvCxnSpPr>
        <p:spPr>
          <a:xfrm>
            <a:off x="7245967" y="3182265"/>
            <a:ext cx="0" cy="1659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617D1EB-7941-03DD-DD59-381E9AD61896}"/>
              </a:ext>
            </a:extLst>
          </p:cNvPr>
          <p:cNvCxnSpPr>
            <a:cxnSpLocks/>
            <a:stCxn id="37" idx="2"/>
            <a:endCxn id="14" idx="0"/>
          </p:cNvCxnSpPr>
          <p:nvPr/>
        </p:nvCxnSpPr>
        <p:spPr>
          <a:xfrm>
            <a:off x="8730608" y="2491682"/>
            <a:ext cx="1" cy="3232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2CE7044-7595-47D1-6298-99FBF610F6EE}"/>
              </a:ext>
            </a:extLst>
          </p:cNvPr>
          <p:cNvCxnSpPr>
            <a:cxnSpLocks/>
            <a:stCxn id="15" idx="2"/>
            <a:endCxn id="37" idx="0"/>
          </p:cNvCxnSpPr>
          <p:nvPr/>
        </p:nvCxnSpPr>
        <p:spPr>
          <a:xfrm flipH="1">
            <a:off x="8730608" y="2048330"/>
            <a:ext cx="1" cy="21313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916FB9F6-AF82-6EF8-1CC5-4820A93445B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730609" y="1650829"/>
            <a:ext cx="0" cy="20928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829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03BE9-FADE-54FC-1DF1-BFEB2A24D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2B539C-5DC3-13CF-A146-0FA139BF86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711B965-615E-E8AB-5BE4-B4E7DFEEA5A4}"/>
              </a:ext>
            </a:extLst>
          </p:cNvPr>
          <p:cNvSpPr/>
          <p:nvPr/>
        </p:nvSpPr>
        <p:spPr>
          <a:xfrm>
            <a:off x="515934" y="2169099"/>
            <a:ext cx="11157745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A5E570-EAAF-A75F-6BBF-672D683C8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November 11,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E8BF40-F616-8E55-D713-C95F6C009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B6F542-9AC0-C316-10EE-CC0F2723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0F6EDC7-350D-256C-386A-A2AFF96C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42FE06-3551-DB4A-11A5-D3797D9570C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Dataflow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E039BD2-AF0D-102F-8A7C-4723D54A2026}"/>
              </a:ext>
            </a:extLst>
          </p:cNvPr>
          <p:cNvSpPr/>
          <p:nvPr/>
        </p:nvSpPr>
        <p:spPr>
          <a:xfrm>
            <a:off x="1141213" y="2898140"/>
            <a:ext cx="1080000" cy="720000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 </a:t>
            </a:r>
            <a:r>
              <a:rPr lang="en-US" sz="1600" dirty="0"/>
              <a:t>L</a:t>
            </a:r>
            <a:r>
              <a:rPr lang="en-US" sz="1600" noProof="0" dirty="0" err="1"/>
              <a:t>oader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B3E59DA-B189-EE30-F853-EF385BF02A80}"/>
              </a:ext>
            </a:extLst>
          </p:cNvPr>
          <p:cNvSpPr/>
          <p:nvPr/>
        </p:nvSpPr>
        <p:spPr>
          <a:xfrm>
            <a:off x="2403591" y="2898140"/>
            <a:ext cx="1080000" cy="720000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Schema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753CFEF-A26B-2AA6-002F-B986E8B0BBAB}"/>
              </a:ext>
            </a:extLst>
          </p:cNvPr>
          <p:cNvSpPr/>
          <p:nvPr/>
        </p:nvSpPr>
        <p:spPr>
          <a:xfrm>
            <a:off x="3665938" y="2893516"/>
            <a:ext cx="1080000" cy="7200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Label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3DBBE5D-EE85-5780-49CB-DE696FC0CDCA}"/>
              </a:ext>
            </a:extLst>
          </p:cNvPr>
          <p:cNvSpPr/>
          <p:nvPr/>
        </p:nvSpPr>
        <p:spPr>
          <a:xfrm>
            <a:off x="4926000" y="2891566"/>
            <a:ext cx="1080000" cy="7200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Splitter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2CC4F1E-41EC-ABC1-398F-FC4FE1C0CE71}"/>
              </a:ext>
            </a:extLst>
          </p:cNvPr>
          <p:cNvSpPr/>
          <p:nvPr/>
        </p:nvSpPr>
        <p:spPr>
          <a:xfrm>
            <a:off x="6178594" y="2891065"/>
            <a:ext cx="1080000" cy="720000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Pre-</a:t>
            </a:r>
          </a:p>
          <a:p>
            <a:pPr algn="ctr"/>
            <a:r>
              <a:rPr lang="en-US" sz="1600" dirty="0"/>
              <a:t>p</a:t>
            </a:r>
            <a:r>
              <a:rPr lang="en-US" sz="1600" noProof="0" dirty="0" err="1"/>
              <a:t>rocessor</a:t>
            </a:r>
            <a:endParaRPr lang="en-US" sz="1600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99FD920-00B0-AE30-A58C-18F0C6E6DF05}"/>
              </a:ext>
            </a:extLst>
          </p:cNvPr>
          <p:cNvSpPr/>
          <p:nvPr/>
        </p:nvSpPr>
        <p:spPr>
          <a:xfrm>
            <a:off x="7462586" y="2898140"/>
            <a:ext cx="1080000" cy="72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Trainer &amp;</a:t>
            </a:r>
          </a:p>
          <a:p>
            <a:pPr algn="ctr"/>
            <a:r>
              <a:rPr lang="en-US" sz="1600" noProof="0" dirty="0"/>
              <a:t>Evaluator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3D9AF44-3D11-BBD5-63B0-9558CBC4A3BC}"/>
              </a:ext>
            </a:extLst>
          </p:cNvPr>
          <p:cNvSpPr/>
          <p:nvPr/>
        </p:nvSpPr>
        <p:spPr>
          <a:xfrm>
            <a:off x="8730879" y="2891566"/>
            <a:ext cx="1080000" cy="720000"/>
          </a:xfrm>
          <a:prstGeom prst="rect">
            <a:avLst/>
          </a:prstGeom>
          <a:solidFill>
            <a:srgbClr val="FEE6C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Comparer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B6CBFC3-A9F9-5534-7F89-E275F693C939}"/>
              </a:ext>
            </a:extLst>
          </p:cNvPr>
          <p:cNvSpPr/>
          <p:nvPr/>
        </p:nvSpPr>
        <p:spPr>
          <a:xfrm>
            <a:off x="9999172" y="2898140"/>
            <a:ext cx="1080000" cy="72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Reporter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38F5474-9250-486C-5D4D-5114CBC746E3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21213" y="3258140"/>
            <a:ext cx="1823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2C495BC-F4AD-10BB-AB0A-6BBE98652E4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483591" y="3253516"/>
            <a:ext cx="182347" cy="4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E5C405C-AAB1-C8F1-D7E9-D865538C7C0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45938" y="3251566"/>
            <a:ext cx="180062" cy="1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CE9BE2B-40E5-30FB-0583-2346ACAD062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006000" y="3251065"/>
            <a:ext cx="172594" cy="5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541C38A-C1FD-7F09-FA5A-59AA23D0FA48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258594" y="3251065"/>
            <a:ext cx="203992" cy="7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65188A2-55B7-5D73-F5DC-AB520C27A4C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542586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9122A2A-7400-277F-553B-3D659506297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10879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89157070-439E-E58E-15AC-817FA7EF3715}"/>
              </a:ext>
            </a:extLst>
          </p:cNvPr>
          <p:cNvSpPr/>
          <p:nvPr/>
        </p:nvSpPr>
        <p:spPr>
          <a:xfrm>
            <a:off x="6178594" y="2357639"/>
            <a:ext cx="2363992" cy="360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Minimal preprocessing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0728CE7-B49B-03B7-5700-55E9529D58D2}"/>
              </a:ext>
            </a:extLst>
          </p:cNvPr>
          <p:cNvSpPr/>
          <p:nvPr/>
        </p:nvSpPr>
        <p:spPr>
          <a:xfrm>
            <a:off x="9999172" y="2169099"/>
            <a:ext cx="108000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A.R.C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198FC00-D1D1-481E-2DCE-F46AC407C86B}"/>
              </a:ext>
            </a:extLst>
          </p:cNvPr>
          <p:cNvSpPr/>
          <p:nvPr/>
        </p:nvSpPr>
        <p:spPr>
          <a:xfrm>
            <a:off x="829764" y="1624579"/>
            <a:ext cx="170289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RAW dataset(s)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E3E82BF-4DAA-FC03-E450-135EB28E8180}"/>
              </a:ext>
            </a:extLst>
          </p:cNvPr>
          <p:cNvCxnSpPr>
            <a:cxnSpLocks/>
            <a:stCxn id="35" idx="2"/>
            <a:endCxn id="15" idx="0"/>
          </p:cNvCxnSpPr>
          <p:nvPr/>
        </p:nvCxnSpPr>
        <p:spPr>
          <a:xfrm>
            <a:off x="1681211" y="1984579"/>
            <a:ext cx="2" cy="9135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5342A94C-574E-14D7-0267-0AC3ABC75B93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66000" y="2537639"/>
            <a:ext cx="0" cy="353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7C0B52E-D69A-C300-271A-C31A21F17E8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460279" y="2537639"/>
            <a:ext cx="718315" cy="17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C7B07D2-572A-0AB1-55BA-900D1E25C656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270879" y="2537639"/>
            <a:ext cx="0" cy="3539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5086DC5-6F6B-77BC-3811-6481D0AE620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42586" y="2537639"/>
            <a:ext cx="7387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1EE59D94-13B1-AC9A-C380-784A94B4102B}"/>
              </a:ext>
            </a:extLst>
          </p:cNvPr>
          <p:cNvSpPr/>
          <p:nvPr/>
        </p:nvSpPr>
        <p:spPr>
          <a:xfrm>
            <a:off x="1141213" y="4510194"/>
            <a:ext cx="1080000" cy="720000"/>
          </a:xfrm>
          <a:prstGeom prst="rect">
            <a:avLst/>
          </a:prstGeom>
          <a:solidFill>
            <a:srgbClr val="FA8E8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Dataset </a:t>
            </a:r>
          </a:p>
          <a:p>
            <a:pPr algn="ctr"/>
            <a:r>
              <a:rPr lang="en-US" sz="1600" dirty="0"/>
              <a:t>as CSV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6807A93-7472-462C-1322-57C42B32014F}"/>
              </a:ext>
            </a:extLst>
          </p:cNvPr>
          <p:cNvSpPr/>
          <p:nvPr/>
        </p:nvSpPr>
        <p:spPr>
          <a:xfrm>
            <a:off x="4926000" y="4510194"/>
            <a:ext cx="1080000" cy="900000"/>
          </a:xfrm>
          <a:prstGeom prst="rect">
            <a:avLst/>
          </a:prstGeom>
          <a:solidFill>
            <a:srgbClr val="B4E1A9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Splitted</a:t>
            </a:r>
            <a:r>
              <a:rPr lang="en-US" sz="1600" dirty="0"/>
              <a:t> datasets as CSV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8FD9813B-19E6-722C-AFF2-61307BA98776}"/>
              </a:ext>
            </a:extLst>
          </p:cNvPr>
          <p:cNvCxnSpPr>
            <a:cxnSpLocks/>
          </p:cNvCxnSpPr>
          <p:nvPr/>
        </p:nvCxnSpPr>
        <p:spPr>
          <a:xfrm>
            <a:off x="1369764" y="3618140"/>
            <a:ext cx="0" cy="892053"/>
          </a:xfrm>
          <a:prstGeom prst="straightConnector1">
            <a:avLst/>
          </a:prstGeom>
          <a:ln w="38100">
            <a:solidFill>
              <a:srgbClr val="F74C3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AED21585-6944-9F77-F80B-0DC9D3785BC0}"/>
              </a:ext>
            </a:extLst>
          </p:cNvPr>
          <p:cNvCxnSpPr>
            <a:cxnSpLocks/>
          </p:cNvCxnSpPr>
          <p:nvPr/>
        </p:nvCxnSpPr>
        <p:spPr>
          <a:xfrm flipV="1">
            <a:off x="1349334" y="4139376"/>
            <a:ext cx="2505910" cy="5611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F41A58C4-0894-6FB6-7325-BDF4BC203335}"/>
              </a:ext>
            </a:extLst>
          </p:cNvPr>
          <p:cNvCxnSpPr>
            <a:cxnSpLocks/>
          </p:cNvCxnSpPr>
          <p:nvPr/>
        </p:nvCxnSpPr>
        <p:spPr>
          <a:xfrm flipV="1">
            <a:off x="2617228" y="3626894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6DEDB28A-D0AB-1C09-2269-C608CD8F5F9D}"/>
              </a:ext>
            </a:extLst>
          </p:cNvPr>
          <p:cNvCxnSpPr>
            <a:cxnSpLocks/>
          </p:cNvCxnSpPr>
          <p:nvPr/>
        </p:nvCxnSpPr>
        <p:spPr>
          <a:xfrm flipV="1">
            <a:off x="3836428" y="3618140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0B606010-20C0-1C66-A755-01DD0A8C1EC4}"/>
              </a:ext>
            </a:extLst>
          </p:cNvPr>
          <p:cNvCxnSpPr>
            <a:cxnSpLocks/>
          </p:cNvCxnSpPr>
          <p:nvPr/>
        </p:nvCxnSpPr>
        <p:spPr>
          <a:xfrm>
            <a:off x="5152055" y="3626894"/>
            <a:ext cx="0" cy="892053"/>
          </a:xfrm>
          <a:prstGeom prst="straightConnector1">
            <a:avLst/>
          </a:prstGeom>
          <a:ln w="38100">
            <a:solidFill>
              <a:srgbClr val="71C75D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30B5383F-F3BD-382C-A776-9C916A13DC97}"/>
              </a:ext>
            </a:extLst>
          </p:cNvPr>
          <p:cNvSpPr/>
          <p:nvPr/>
        </p:nvSpPr>
        <p:spPr>
          <a:xfrm>
            <a:off x="6178594" y="4510194"/>
            <a:ext cx="1080000" cy="1080000"/>
          </a:xfrm>
          <a:prstGeom prst="rect">
            <a:avLst/>
          </a:prstGeom>
          <a:solidFill>
            <a:srgbClr val="D5BADC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Pre-processed datasets as CSV</a:t>
            </a:r>
          </a:p>
        </p:txBody>
      </p: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0C9B94B-FF26-1B60-990D-B0B02BAB7CAB}"/>
              </a:ext>
            </a:extLst>
          </p:cNvPr>
          <p:cNvCxnSpPr>
            <a:cxnSpLocks/>
          </p:cNvCxnSpPr>
          <p:nvPr/>
        </p:nvCxnSpPr>
        <p:spPr>
          <a:xfrm>
            <a:off x="6435671" y="3618140"/>
            <a:ext cx="0" cy="892053"/>
          </a:xfrm>
          <a:prstGeom prst="straightConnector1">
            <a:avLst/>
          </a:prstGeom>
          <a:ln w="38100">
            <a:solidFill>
              <a:srgbClr val="B382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echteck 85">
            <a:extLst>
              <a:ext uri="{FF2B5EF4-FFF2-40B4-BE49-F238E27FC236}">
                <a16:creationId xmlns:a16="http://schemas.microsoft.com/office/drawing/2014/main" id="{DB3687DF-0C09-5A74-AD33-A5A304545C14}"/>
              </a:ext>
            </a:extLst>
          </p:cNvPr>
          <p:cNvSpPr/>
          <p:nvPr/>
        </p:nvSpPr>
        <p:spPr>
          <a:xfrm>
            <a:off x="6178594" y="5590194"/>
            <a:ext cx="1080000" cy="540000"/>
          </a:xfrm>
          <a:prstGeom prst="rect">
            <a:avLst/>
          </a:prstGeom>
          <a:solidFill>
            <a:srgbClr val="D5BADC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Metadata as JSON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D84FFB2-5358-FF36-FB62-671CB1BC066B}"/>
              </a:ext>
            </a:extLst>
          </p:cNvPr>
          <p:cNvSpPr/>
          <p:nvPr/>
        </p:nvSpPr>
        <p:spPr>
          <a:xfrm>
            <a:off x="7462586" y="4518947"/>
            <a:ext cx="1080000" cy="900000"/>
          </a:xfrm>
          <a:prstGeom prst="rect">
            <a:avLst/>
          </a:prstGeom>
          <a:solidFill>
            <a:srgbClr val="FDCF9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Trained model with PRE data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F08E767-53F5-D385-9D64-771120F292AE}"/>
              </a:ext>
            </a:extLst>
          </p:cNvPr>
          <p:cNvCxnSpPr>
            <a:cxnSpLocks/>
          </p:cNvCxnSpPr>
          <p:nvPr/>
        </p:nvCxnSpPr>
        <p:spPr>
          <a:xfrm>
            <a:off x="7692971" y="3611065"/>
            <a:ext cx="0" cy="892053"/>
          </a:xfrm>
          <a:prstGeom prst="straightConnector1">
            <a:avLst/>
          </a:prstGeom>
          <a:ln w="38100">
            <a:solidFill>
              <a:srgbClr val="EE8A0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8FE233AD-8C12-B3E6-7A41-F2035E176350}"/>
              </a:ext>
            </a:extLst>
          </p:cNvPr>
          <p:cNvSpPr/>
          <p:nvPr/>
        </p:nvSpPr>
        <p:spPr>
          <a:xfrm>
            <a:off x="7462586" y="5410194"/>
            <a:ext cx="1080000" cy="720000"/>
          </a:xfrm>
          <a:prstGeom prst="rect">
            <a:avLst/>
          </a:prstGeom>
          <a:solidFill>
            <a:srgbClr val="FDCF9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PRE metrics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BB45FF3F-2E08-3425-6DE4-E6E0491096A3}"/>
              </a:ext>
            </a:extLst>
          </p:cNvPr>
          <p:cNvSpPr/>
          <p:nvPr/>
        </p:nvSpPr>
        <p:spPr>
          <a:xfrm>
            <a:off x="8727616" y="4510194"/>
            <a:ext cx="1080000" cy="900000"/>
          </a:xfrm>
          <a:prstGeom prst="rect">
            <a:avLst/>
          </a:prstGeom>
          <a:solidFill>
            <a:srgbClr val="FDCF9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Trained model with RAW data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90E8BD0A-911B-5B91-1F05-B616ED8AADDF}"/>
              </a:ext>
            </a:extLst>
          </p:cNvPr>
          <p:cNvSpPr/>
          <p:nvPr/>
        </p:nvSpPr>
        <p:spPr>
          <a:xfrm>
            <a:off x="8727616" y="5418947"/>
            <a:ext cx="1080000" cy="720000"/>
          </a:xfrm>
          <a:prstGeom prst="rect">
            <a:avLst/>
          </a:prstGeom>
          <a:solidFill>
            <a:srgbClr val="FDCF9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RAW metrics</a:t>
            </a:r>
          </a:p>
        </p:txBody>
      </p:sp>
      <p:cxnSp>
        <p:nvCxnSpPr>
          <p:cNvPr id="134" name="Gerader Verbinder 133">
            <a:extLst>
              <a:ext uri="{FF2B5EF4-FFF2-40B4-BE49-F238E27FC236}">
                <a16:creationId xmlns:a16="http://schemas.microsoft.com/office/drawing/2014/main" id="{F8E956C5-9BE4-E985-31D9-D6A2111DB361}"/>
              </a:ext>
            </a:extLst>
          </p:cNvPr>
          <p:cNvCxnSpPr>
            <a:cxnSpLocks/>
          </p:cNvCxnSpPr>
          <p:nvPr/>
        </p:nvCxnSpPr>
        <p:spPr>
          <a:xfrm flipV="1">
            <a:off x="8964112" y="3611065"/>
            <a:ext cx="0" cy="528311"/>
          </a:xfrm>
          <a:prstGeom prst="line">
            <a:avLst/>
          </a:prstGeom>
          <a:ln w="38100">
            <a:solidFill>
              <a:srgbClr val="EE8A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210954D4-E9E9-178E-FED5-ECD9A723B8D2}"/>
              </a:ext>
            </a:extLst>
          </p:cNvPr>
          <p:cNvCxnSpPr>
            <a:cxnSpLocks/>
          </p:cNvCxnSpPr>
          <p:nvPr/>
        </p:nvCxnSpPr>
        <p:spPr>
          <a:xfrm flipH="1">
            <a:off x="7703965" y="4141654"/>
            <a:ext cx="1288369" cy="2914"/>
          </a:xfrm>
          <a:prstGeom prst="line">
            <a:avLst/>
          </a:prstGeom>
          <a:ln w="38100">
            <a:solidFill>
              <a:srgbClr val="EE8A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028C70A5-FC98-33FE-E3FB-7F880E56648F}"/>
              </a:ext>
            </a:extLst>
          </p:cNvPr>
          <p:cNvCxnSpPr>
            <a:cxnSpLocks/>
          </p:cNvCxnSpPr>
          <p:nvPr/>
        </p:nvCxnSpPr>
        <p:spPr>
          <a:xfrm>
            <a:off x="9596132" y="3599171"/>
            <a:ext cx="0" cy="892053"/>
          </a:xfrm>
          <a:prstGeom prst="straightConnector1">
            <a:avLst/>
          </a:prstGeom>
          <a:ln w="38100">
            <a:solidFill>
              <a:srgbClr val="EE8A0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91B327C-81E9-B8A3-F1BA-28D141644444}"/>
              </a:ext>
            </a:extLst>
          </p:cNvPr>
          <p:cNvCxnSpPr>
            <a:cxnSpLocks/>
          </p:cNvCxnSpPr>
          <p:nvPr/>
        </p:nvCxnSpPr>
        <p:spPr>
          <a:xfrm>
            <a:off x="1971675" y="2715275"/>
            <a:ext cx="31803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CCA1FF5-13E6-AD19-0BA7-40AB258C147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5938" y="2714526"/>
            <a:ext cx="0" cy="178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5966FA-E568-133A-E625-5748689B9DE1}"/>
              </a:ext>
            </a:extLst>
          </p:cNvPr>
          <p:cNvCxnSpPr>
            <a:cxnSpLocks/>
          </p:cNvCxnSpPr>
          <p:nvPr/>
        </p:nvCxnSpPr>
        <p:spPr>
          <a:xfrm>
            <a:off x="5159056" y="2699659"/>
            <a:ext cx="0" cy="1935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9ADC611-1349-ACC8-503E-730AADDFDA88}"/>
              </a:ext>
            </a:extLst>
          </p:cNvPr>
          <p:cNvCxnSpPr>
            <a:cxnSpLocks/>
          </p:cNvCxnSpPr>
          <p:nvPr/>
        </p:nvCxnSpPr>
        <p:spPr>
          <a:xfrm flipV="1">
            <a:off x="1992659" y="2732530"/>
            <a:ext cx="0" cy="156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457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1">
            <a:extLst>
              <a:ext uri="{FF2B5EF4-FFF2-40B4-BE49-F238E27FC236}">
                <a16:creationId xmlns:a16="http://schemas.microsoft.com/office/drawing/2014/main" id="{2699C239-9487-2AD4-617B-F4EB8343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8A83FD0-9C03-B5ED-BB48-329F3A20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C6F2-BFE9-4DA1-8335-8212BBEBDEDB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3781B71-C52F-87EE-9335-0251FEA01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D7B62-1372-6F5B-8A35-78E0AACC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2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CB3B8-D916-4936-7E87-55234727D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7946F9-B710-C92F-A5DE-2493CBEB65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F5491AC-1C75-7EC2-293C-A96A9294DBF9}"/>
              </a:ext>
            </a:extLst>
          </p:cNvPr>
          <p:cNvSpPr/>
          <p:nvPr/>
        </p:nvSpPr>
        <p:spPr>
          <a:xfrm>
            <a:off x="515934" y="2169099"/>
            <a:ext cx="11157745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3421169-98C9-482F-0E82-5CCC2418E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November 11,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1DA87B-38C5-42D6-8326-4900763BB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D8F7D3-7D5F-DB3A-2A64-2AEB596C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C02BC36-E619-8549-B18D-4F169978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0E0825-0147-D08B-9B5A-FAEAFCCD18C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Dataflow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8898925-802A-1880-8940-5A572F5763CA}"/>
              </a:ext>
            </a:extLst>
          </p:cNvPr>
          <p:cNvSpPr/>
          <p:nvPr/>
        </p:nvSpPr>
        <p:spPr>
          <a:xfrm>
            <a:off x="1141213" y="2898140"/>
            <a:ext cx="1080000" cy="720000"/>
          </a:xfrm>
          <a:prstGeom prst="rect">
            <a:avLst/>
          </a:prstGeom>
          <a:solidFill>
            <a:srgbClr val="FDD6D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Data </a:t>
            </a:r>
            <a:r>
              <a:rPr lang="en-US" sz="1600" dirty="0"/>
              <a:t>L</a:t>
            </a:r>
            <a:r>
              <a:rPr lang="en-US" sz="1600" noProof="0" dirty="0" err="1"/>
              <a:t>oader</a:t>
            </a:r>
            <a:endParaRPr lang="en-US" sz="1600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3473CC-EFF9-F7C7-56E2-7853C3C5CA43}"/>
              </a:ext>
            </a:extLst>
          </p:cNvPr>
          <p:cNvSpPr/>
          <p:nvPr/>
        </p:nvSpPr>
        <p:spPr>
          <a:xfrm>
            <a:off x="2403591" y="2898140"/>
            <a:ext cx="1080000" cy="720000"/>
          </a:xfrm>
          <a:prstGeom prst="rect">
            <a:avLst/>
          </a:prstGeom>
          <a:solidFill>
            <a:srgbClr val="E0EB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Schema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8C4A98-21ED-DC66-E933-5E1D2E8FC3D2}"/>
              </a:ext>
            </a:extLst>
          </p:cNvPr>
          <p:cNvSpPr/>
          <p:nvPr/>
        </p:nvSpPr>
        <p:spPr>
          <a:xfrm>
            <a:off x="3665938" y="2893516"/>
            <a:ext cx="1080000" cy="720000"/>
          </a:xfrm>
          <a:prstGeom prst="rect">
            <a:avLst/>
          </a:prstGeom>
          <a:solidFill>
            <a:srgbClr val="C4D9E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Label</a:t>
            </a:r>
          </a:p>
          <a:p>
            <a:pPr algn="ctr"/>
            <a:r>
              <a:rPr lang="en-US" sz="1600" dirty="0"/>
              <a:t>V</a:t>
            </a:r>
            <a:r>
              <a:rPr lang="en-US" sz="1600" noProof="0" dirty="0" err="1"/>
              <a:t>alidator</a:t>
            </a:r>
            <a:endParaRPr lang="en-US" sz="1600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B4BD87A-2C00-F52C-E352-E9DE79571F3F}"/>
              </a:ext>
            </a:extLst>
          </p:cNvPr>
          <p:cNvSpPr/>
          <p:nvPr/>
        </p:nvSpPr>
        <p:spPr>
          <a:xfrm>
            <a:off x="4926000" y="2891566"/>
            <a:ext cx="1080000" cy="720000"/>
          </a:xfrm>
          <a:prstGeom prst="rect">
            <a:avLst/>
          </a:prstGeom>
          <a:solidFill>
            <a:srgbClr val="E1F3D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Splitter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46A02D6-014C-B98E-2F5D-E1A5ED7C9A56}"/>
              </a:ext>
            </a:extLst>
          </p:cNvPr>
          <p:cNvSpPr/>
          <p:nvPr/>
        </p:nvSpPr>
        <p:spPr>
          <a:xfrm>
            <a:off x="6178594" y="2891065"/>
            <a:ext cx="1080000" cy="720000"/>
          </a:xfrm>
          <a:prstGeom prst="rect">
            <a:avLst/>
          </a:prstGeom>
          <a:solidFill>
            <a:srgbClr val="EEE3F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Pre-</a:t>
            </a:r>
          </a:p>
          <a:p>
            <a:pPr algn="ctr"/>
            <a:r>
              <a:rPr lang="en-US" sz="1600" dirty="0"/>
              <a:t>p</a:t>
            </a:r>
            <a:r>
              <a:rPr lang="en-US" sz="1600" noProof="0" dirty="0" err="1"/>
              <a:t>rocessor</a:t>
            </a:r>
            <a:endParaRPr lang="en-US" sz="1600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B380885-E5ED-7ACB-A8ED-1B7D545A1222}"/>
              </a:ext>
            </a:extLst>
          </p:cNvPr>
          <p:cNvSpPr/>
          <p:nvPr/>
        </p:nvSpPr>
        <p:spPr>
          <a:xfrm>
            <a:off x="7462586" y="2898140"/>
            <a:ext cx="1080000" cy="720000"/>
          </a:xfrm>
          <a:prstGeom prst="rect">
            <a:avLst/>
          </a:prstGeom>
          <a:solidFill>
            <a:srgbClr val="FFF4E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Trainer &amp;</a:t>
            </a:r>
          </a:p>
          <a:p>
            <a:pPr algn="ctr"/>
            <a:r>
              <a:rPr lang="en-US" sz="1600" noProof="0" dirty="0"/>
              <a:t>Evaluator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D0DECC7-1E44-0636-9809-62F4FFF09B58}"/>
              </a:ext>
            </a:extLst>
          </p:cNvPr>
          <p:cNvSpPr/>
          <p:nvPr/>
        </p:nvSpPr>
        <p:spPr>
          <a:xfrm>
            <a:off x="8730879" y="2891566"/>
            <a:ext cx="1080000" cy="720000"/>
          </a:xfrm>
          <a:prstGeom prst="rect">
            <a:avLst/>
          </a:prstGeom>
          <a:solidFill>
            <a:srgbClr val="FEE6C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noProof="0" dirty="0"/>
              <a:t>Comparer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7B55D1B-C3A1-34BC-29B7-26197619A1F4}"/>
              </a:ext>
            </a:extLst>
          </p:cNvPr>
          <p:cNvSpPr/>
          <p:nvPr/>
        </p:nvSpPr>
        <p:spPr>
          <a:xfrm>
            <a:off x="9999172" y="2898140"/>
            <a:ext cx="1080000" cy="720000"/>
          </a:xfrm>
          <a:prstGeom prst="rect">
            <a:avLst/>
          </a:prstGeom>
          <a:solidFill>
            <a:srgbClr val="FFFFE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Reporter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B2FF841-8EF4-AE39-0FED-0F476FC4CB65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21213" y="3258140"/>
            <a:ext cx="1823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52FF37E-8946-EAF4-A7C7-A0C03B878EA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483591" y="3253516"/>
            <a:ext cx="182347" cy="4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38E4455-79A2-4CF4-DA4B-79CCB0AA75B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45938" y="3251566"/>
            <a:ext cx="180062" cy="1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165FD36-A12E-1CF7-689A-7DBFF8AAFC7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006000" y="3251065"/>
            <a:ext cx="172594" cy="5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57E0FE5-32CE-C1ED-A883-03081F02E77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258594" y="3251065"/>
            <a:ext cx="203992" cy="7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E879110-D4E2-F816-5C82-A6F6E3940B8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542586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89238FC3-2413-1882-DB81-A88F3585BE9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10879" y="3251566"/>
            <a:ext cx="188293" cy="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AF7BA6A-AFC5-1F5F-1D01-846651620BB0}"/>
              </a:ext>
            </a:extLst>
          </p:cNvPr>
          <p:cNvSpPr/>
          <p:nvPr/>
        </p:nvSpPr>
        <p:spPr>
          <a:xfrm>
            <a:off x="6178594" y="2357639"/>
            <a:ext cx="2363992" cy="360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Minimal preprocessing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DB06568-820F-F7A6-F678-4D6C0552E8DA}"/>
              </a:ext>
            </a:extLst>
          </p:cNvPr>
          <p:cNvSpPr/>
          <p:nvPr/>
        </p:nvSpPr>
        <p:spPr>
          <a:xfrm>
            <a:off x="9999172" y="2169099"/>
            <a:ext cx="108000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A.R.C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B710598-2460-D31B-130E-8C27109F3936}"/>
              </a:ext>
            </a:extLst>
          </p:cNvPr>
          <p:cNvSpPr/>
          <p:nvPr/>
        </p:nvSpPr>
        <p:spPr>
          <a:xfrm>
            <a:off x="829764" y="1624579"/>
            <a:ext cx="170289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RAW dataset(s)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28B44B5-A5B4-8F67-1D51-556F64607DB0}"/>
              </a:ext>
            </a:extLst>
          </p:cNvPr>
          <p:cNvCxnSpPr>
            <a:cxnSpLocks/>
            <a:stCxn id="35" idx="2"/>
            <a:endCxn id="15" idx="0"/>
          </p:cNvCxnSpPr>
          <p:nvPr/>
        </p:nvCxnSpPr>
        <p:spPr>
          <a:xfrm>
            <a:off x="1681211" y="1984579"/>
            <a:ext cx="2" cy="9135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B606A85-0DDF-24E5-5269-3E31F3E85E1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66000" y="2537639"/>
            <a:ext cx="0" cy="353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2008349-3E84-E85A-4531-8991FEC41B8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460279" y="2537639"/>
            <a:ext cx="718315" cy="17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33E3F4CC-FE77-B505-9000-CAA7C493885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270879" y="2537639"/>
            <a:ext cx="0" cy="3539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B25850C-6CB0-B108-5673-F9CA726B103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42586" y="2537639"/>
            <a:ext cx="7387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6AA22A2E-BD5C-952E-6B4F-E5F31D709C52}"/>
              </a:ext>
            </a:extLst>
          </p:cNvPr>
          <p:cNvSpPr/>
          <p:nvPr/>
        </p:nvSpPr>
        <p:spPr>
          <a:xfrm>
            <a:off x="1141213" y="4510194"/>
            <a:ext cx="1080000" cy="720000"/>
          </a:xfrm>
          <a:prstGeom prst="rect">
            <a:avLst/>
          </a:prstGeom>
          <a:solidFill>
            <a:srgbClr val="FA8E86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Dataset </a:t>
            </a:r>
          </a:p>
          <a:p>
            <a:pPr algn="ctr"/>
            <a:r>
              <a:rPr lang="en-US" sz="1600" dirty="0"/>
              <a:t>as CSV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B2FE6D7-DE55-41C0-BB0E-B9459F71893A}"/>
              </a:ext>
            </a:extLst>
          </p:cNvPr>
          <p:cNvSpPr/>
          <p:nvPr/>
        </p:nvSpPr>
        <p:spPr>
          <a:xfrm>
            <a:off x="4926000" y="4510194"/>
            <a:ext cx="1080000" cy="900000"/>
          </a:xfrm>
          <a:prstGeom prst="rect">
            <a:avLst/>
          </a:prstGeom>
          <a:solidFill>
            <a:srgbClr val="B4E1A9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Splitted</a:t>
            </a:r>
            <a:r>
              <a:rPr lang="en-US" sz="1600" dirty="0"/>
              <a:t> datasets as CSV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7303F16D-348D-D083-00A2-665136EE1DE1}"/>
              </a:ext>
            </a:extLst>
          </p:cNvPr>
          <p:cNvCxnSpPr>
            <a:cxnSpLocks/>
          </p:cNvCxnSpPr>
          <p:nvPr/>
        </p:nvCxnSpPr>
        <p:spPr>
          <a:xfrm flipV="1">
            <a:off x="1664494" y="4322695"/>
            <a:ext cx="9270206" cy="2296"/>
          </a:xfrm>
          <a:prstGeom prst="line">
            <a:avLst/>
          </a:prstGeom>
          <a:ln w="38100">
            <a:solidFill>
              <a:srgbClr val="FFF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9025E2F6-858F-D74D-45CC-9D7BCD1EDF8B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1681211" y="4324579"/>
            <a:ext cx="2" cy="185615"/>
          </a:xfrm>
          <a:prstGeom prst="straightConnector1">
            <a:avLst/>
          </a:prstGeom>
          <a:ln w="38100">
            <a:solidFill>
              <a:srgbClr val="FFFF4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8956460-046D-FA5B-DBD7-55021CFFC690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5460279" y="4340607"/>
            <a:ext cx="5721" cy="169587"/>
          </a:xfrm>
          <a:prstGeom prst="straightConnector1">
            <a:avLst/>
          </a:prstGeom>
          <a:ln w="38100">
            <a:solidFill>
              <a:srgbClr val="FFFF4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695B579C-C7D5-8C58-D0E0-129AF75FED28}"/>
              </a:ext>
            </a:extLst>
          </p:cNvPr>
          <p:cNvCxnSpPr>
            <a:cxnSpLocks/>
          </p:cNvCxnSpPr>
          <p:nvPr/>
        </p:nvCxnSpPr>
        <p:spPr>
          <a:xfrm>
            <a:off x="1369764" y="3618140"/>
            <a:ext cx="0" cy="892053"/>
          </a:xfrm>
          <a:prstGeom prst="straightConnector1">
            <a:avLst/>
          </a:prstGeom>
          <a:ln w="38100">
            <a:solidFill>
              <a:srgbClr val="F74C3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1CDE1A3-A99D-B2AA-6FED-2F0DD7B4130F}"/>
              </a:ext>
            </a:extLst>
          </p:cNvPr>
          <p:cNvCxnSpPr>
            <a:cxnSpLocks/>
          </p:cNvCxnSpPr>
          <p:nvPr/>
        </p:nvCxnSpPr>
        <p:spPr>
          <a:xfrm flipV="1">
            <a:off x="1349334" y="4139376"/>
            <a:ext cx="2505910" cy="5611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AF5157E5-11A3-7CAD-D441-40FCF087D4B4}"/>
              </a:ext>
            </a:extLst>
          </p:cNvPr>
          <p:cNvCxnSpPr>
            <a:cxnSpLocks/>
          </p:cNvCxnSpPr>
          <p:nvPr/>
        </p:nvCxnSpPr>
        <p:spPr>
          <a:xfrm flipV="1">
            <a:off x="2617228" y="3626894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BC27A250-BE44-1FE5-C209-30562369752F}"/>
              </a:ext>
            </a:extLst>
          </p:cNvPr>
          <p:cNvCxnSpPr>
            <a:cxnSpLocks/>
          </p:cNvCxnSpPr>
          <p:nvPr/>
        </p:nvCxnSpPr>
        <p:spPr>
          <a:xfrm flipV="1">
            <a:off x="3836428" y="3618140"/>
            <a:ext cx="0" cy="512482"/>
          </a:xfrm>
          <a:prstGeom prst="line">
            <a:avLst/>
          </a:prstGeom>
          <a:ln w="38100">
            <a:solidFill>
              <a:srgbClr val="F74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1926CEC-59E4-C082-FACF-C1C3281265E3}"/>
              </a:ext>
            </a:extLst>
          </p:cNvPr>
          <p:cNvCxnSpPr>
            <a:cxnSpLocks/>
          </p:cNvCxnSpPr>
          <p:nvPr/>
        </p:nvCxnSpPr>
        <p:spPr>
          <a:xfrm>
            <a:off x="5152055" y="3626894"/>
            <a:ext cx="0" cy="892053"/>
          </a:xfrm>
          <a:prstGeom prst="straightConnector1">
            <a:avLst/>
          </a:prstGeom>
          <a:ln w="38100">
            <a:solidFill>
              <a:srgbClr val="71C75D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01E96CC3-D39F-D5D7-C612-9C37D7EDA7F5}"/>
              </a:ext>
            </a:extLst>
          </p:cNvPr>
          <p:cNvSpPr/>
          <p:nvPr/>
        </p:nvSpPr>
        <p:spPr>
          <a:xfrm>
            <a:off x="6178594" y="4510194"/>
            <a:ext cx="1080000" cy="1080000"/>
          </a:xfrm>
          <a:prstGeom prst="rect">
            <a:avLst/>
          </a:prstGeom>
          <a:solidFill>
            <a:srgbClr val="D5BADC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Pre-processed datasets as CSV</a:t>
            </a:r>
          </a:p>
        </p:txBody>
      </p: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EDE8F31-760F-1A60-83E1-AFE9EBB9CB61}"/>
              </a:ext>
            </a:extLst>
          </p:cNvPr>
          <p:cNvCxnSpPr>
            <a:cxnSpLocks/>
          </p:cNvCxnSpPr>
          <p:nvPr/>
        </p:nvCxnSpPr>
        <p:spPr>
          <a:xfrm>
            <a:off x="6435671" y="3618140"/>
            <a:ext cx="0" cy="892053"/>
          </a:xfrm>
          <a:prstGeom prst="straightConnector1">
            <a:avLst/>
          </a:prstGeom>
          <a:ln w="38100">
            <a:solidFill>
              <a:srgbClr val="B382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echteck 85">
            <a:extLst>
              <a:ext uri="{FF2B5EF4-FFF2-40B4-BE49-F238E27FC236}">
                <a16:creationId xmlns:a16="http://schemas.microsoft.com/office/drawing/2014/main" id="{8AFBC3B9-6272-F432-B63D-D9BAB95B4DA5}"/>
              </a:ext>
            </a:extLst>
          </p:cNvPr>
          <p:cNvSpPr/>
          <p:nvPr/>
        </p:nvSpPr>
        <p:spPr>
          <a:xfrm>
            <a:off x="6178594" y="5590194"/>
            <a:ext cx="1080000" cy="540000"/>
          </a:xfrm>
          <a:prstGeom prst="rect">
            <a:avLst/>
          </a:prstGeom>
          <a:solidFill>
            <a:srgbClr val="D5BADC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Metadata as JSON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3DE4761B-939F-403E-0450-2B4D5B64E14C}"/>
              </a:ext>
            </a:extLst>
          </p:cNvPr>
          <p:cNvSpPr/>
          <p:nvPr/>
        </p:nvSpPr>
        <p:spPr>
          <a:xfrm>
            <a:off x="7462586" y="4518947"/>
            <a:ext cx="1080000" cy="900000"/>
          </a:xfrm>
          <a:prstGeom prst="rect">
            <a:avLst/>
          </a:prstGeom>
          <a:solidFill>
            <a:srgbClr val="FDCF9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Trained model with PRE data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7C757637-FC7A-24FF-1B7C-150B01443B6F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6718594" y="4337639"/>
            <a:ext cx="0" cy="172555"/>
          </a:xfrm>
          <a:prstGeom prst="straightConnector1">
            <a:avLst/>
          </a:prstGeom>
          <a:ln w="38100">
            <a:solidFill>
              <a:srgbClr val="FFFF4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272003C4-BEC8-8D9E-854D-906D5281232A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002586" y="4337639"/>
            <a:ext cx="0" cy="181308"/>
          </a:xfrm>
          <a:prstGeom prst="straightConnector1">
            <a:avLst/>
          </a:prstGeom>
          <a:ln w="38100">
            <a:solidFill>
              <a:srgbClr val="FFFF4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1F8C7027-0979-F7D6-267C-084292BC8CDA}"/>
              </a:ext>
            </a:extLst>
          </p:cNvPr>
          <p:cNvCxnSpPr>
            <a:cxnSpLocks/>
          </p:cNvCxnSpPr>
          <p:nvPr/>
        </p:nvCxnSpPr>
        <p:spPr>
          <a:xfrm>
            <a:off x="7692971" y="3611065"/>
            <a:ext cx="0" cy="892053"/>
          </a:xfrm>
          <a:prstGeom prst="straightConnector1">
            <a:avLst/>
          </a:prstGeom>
          <a:ln w="38100">
            <a:solidFill>
              <a:srgbClr val="EE8A0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8B532F08-98DC-D59A-1409-55D5C3EE85C8}"/>
              </a:ext>
            </a:extLst>
          </p:cNvPr>
          <p:cNvSpPr/>
          <p:nvPr/>
        </p:nvSpPr>
        <p:spPr>
          <a:xfrm>
            <a:off x="7462586" y="5410194"/>
            <a:ext cx="1080000" cy="720000"/>
          </a:xfrm>
          <a:prstGeom prst="rect">
            <a:avLst/>
          </a:prstGeom>
          <a:solidFill>
            <a:srgbClr val="FDCF9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PRE metrics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2AD1F7C5-7B23-353F-A228-4F40AE4E3C60}"/>
              </a:ext>
            </a:extLst>
          </p:cNvPr>
          <p:cNvSpPr/>
          <p:nvPr/>
        </p:nvSpPr>
        <p:spPr>
          <a:xfrm>
            <a:off x="8727616" y="4510194"/>
            <a:ext cx="1080000" cy="900000"/>
          </a:xfrm>
          <a:prstGeom prst="rect">
            <a:avLst/>
          </a:prstGeom>
          <a:solidFill>
            <a:srgbClr val="FDCF9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Trained model with RAW data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1227C63F-93A8-3299-5454-D0CCD0106F4D}"/>
              </a:ext>
            </a:extLst>
          </p:cNvPr>
          <p:cNvSpPr/>
          <p:nvPr/>
        </p:nvSpPr>
        <p:spPr>
          <a:xfrm>
            <a:off x="8727616" y="5418947"/>
            <a:ext cx="1080000" cy="720000"/>
          </a:xfrm>
          <a:prstGeom prst="rect">
            <a:avLst/>
          </a:prstGeom>
          <a:solidFill>
            <a:srgbClr val="FDCF9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RAW metrics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BFDF0B6-EB78-E61F-FAC2-D10FB5638E0B}"/>
              </a:ext>
            </a:extLst>
          </p:cNvPr>
          <p:cNvSpPr/>
          <p:nvPr/>
        </p:nvSpPr>
        <p:spPr>
          <a:xfrm>
            <a:off x="9999172" y="4512896"/>
            <a:ext cx="1080000" cy="720000"/>
          </a:xfrm>
          <a:prstGeom prst="rect">
            <a:avLst/>
          </a:prstGeom>
          <a:solidFill>
            <a:srgbClr val="FFFFC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PDF report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E765750-79B3-F24A-EA68-3CD238D13DEA}"/>
              </a:ext>
            </a:extLst>
          </p:cNvPr>
          <p:cNvSpPr/>
          <p:nvPr/>
        </p:nvSpPr>
        <p:spPr>
          <a:xfrm>
            <a:off x="9999172" y="5230506"/>
            <a:ext cx="1080000" cy="720000"/>
          </a:xfrm>
          <a:prstGeom prst="rect">
            <a:avLst/>
          </a:prstGeom>
          <a:solidFill>
            <a:srgbClr val="FFFFC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Logfile</a:t>
            </a:r>
          </a:p>
          <a:p>
            <a:pPr algn="ctr"/>
            <a:r>
              <a:rPr lang="en-US" sz="1600" dirty="0"/>
              <a:t>as TXT</a:t>
            </a:r>
            <a:endParaRPr lang="en-US" sz="1600" noProof="0" dirty="0"/>
          </a:p>
        </p:txBody>
      </p: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2624C157-AF7E-21F3-88E3-22B9B0FE6ACD}"/>
              </a:ext>
            </a:extLst>
          </p:cNvPr>
          <p:cNvCxnSpPr>
            <a:cxnSpLocks/>
          </p:cNvCxnSpPr>
          <p:nvPr/>
        </p:nvCxnSpPr>
        <p:spPr>
          <a:xfrm flipV="1">
            <a:off x="1664494" y="3786071"/>
            <a:ext cx="8885177" cy="412"/>
          </a:xfrm>
          <a:prstGeom prst="line">
            <a:avLst/>
          </a:prstGeom>
          <a:ln w="38100">
            <a:solidFill>
              <a:srgbClr val="FFF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8525C0B5-6D43-3B0A-4F12-60AD21E33F2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681213" y="3618140"/>
            <a:ext cx="0" cy="174444"/>
          </a:xfrm>
          <a:prstGeom prst="line">
            <a:avLst/>
          </a:prstGeom>
          <a:ln w="38100">
            <a:solidFill>
              <a:srgbClr val="FFF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23861719-DB33-01BA-3BC1-35DD4EFC4743}"/>
              </a:ext>
            </a:extLst>
          </p:cNvPr>
          <p:cNvCxnSpPr>
            <a:cxnSpLocks/>
          </p:cNvCxnSpPr>
          <p:nvPr/>
        </p:nvCxnSpPr>
        <p:spPr>
          <a:xfrm>
            <a:off x="2943591" y="3626894"/>
            <a:ext cx="0" cy="159177"/>
          </a:xfrm>
          <a:prstGeom prst="line">
            <a:avLst/>
          </a:prstGeom>
          <a:ln w="38100">
            <a:solidFill>
              <a:srgbClr val="FFF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0846D351-62FD-8CE1-862C-FB0EB757A630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4205938" y="3613516"/>
            <a:ext cx="0" cy="170277"/>
          </a:xfrm>
          <a:prstGeom prst="line">
            <a:avLst/>
          </a:prstGeom>
          <a:ln w="38100">
            <a:solidFill>
              <a:srgbClr val="FFF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8D8FA9CE-6BE1-71DD-078B-2DD2C115909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66000" y="3611566"/>
            <a:ext cx="0" cy="183045"/>
          </a:xfrm>
          <a:prstGeom prst="line">
            <a:avLst/>
          </a:prstGeom>
          <a:ln w="38100">
            <a:solidFill>
              <a:srgbClr val="FFF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7A541817-8E1D-EF7A-8756-1985E899641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718594" y="3611065"/>
            <a:ext cx="0" cy="179592"/>
          </a:xfrm>
          <a:prstGeom prst="line">
            <a:avLst/>
          </a:prstGeom>
          <a:ln w="38100">
            <a:solidFill>
              <a:srgbClr val="FFF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1F907C86-BB12-FDDC-DDB3-91978115A24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002586" y="3618140"/>
            <a:ext cx="0" cy="176471"/>
          </a:xfrm>
          <a:prstGeom prst="line">
            <a:avLst/>
          </a:prstGeom>
          <a:ln w="38100">
            <a:solidFill>
              <a:srgbClr val="FFF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CC667349-13B1-EEE2-E8CF-08C399048DE9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267616" y="3611566"/>
            <a:ext cx="3263" cy="179091"/>
          </a:xfrm>
          <a:prstGeom prst="line">
            <a:avLst/>
          </a:prstGeom>
          <a:ln w="38100">
            <a:solidFill>
              <a:srgbClr val="FFF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8D0B8BF6-E3B5-A3F1-D523-7E8C84B7D6F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0539172" y="3618140"/>
            <a:ext cx="0" cy="172517"/>
          </a:xfrm>
          <a:prstGeom prst="straightConnector1">
            <a:avLst/>
          </a:prstGeom>
          <a:ln w="38100">
            <a:solidFill>
              <a:srgbClr val="FFFF4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A615808D-C655-1AA1-CAF1-3368B38CA3BA}"/>
              </a:ext>
            </a:extLst>
          </p:cNvPr>
          <p:cNvCxnSpPr>
            <a:cxnSpLocks/>
          </p:cNvCxnSpPr>
          <p:nvPr/>
        </p:nvCxnSpPr>
        <p:spPr>
          <a:xfrm flipV="1">
            <a:off x="10934700" y="3618523"/>
            <a:ext cx="0" cy="719116"/>
          </a:xfrm>
          <a:prstGeom prst="line">
            <a:avLst/>
          </a:prstGeom>
          <a:ln w="38100">
            <a:solidFill>
              <a:srgbClr val="FFF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r Verbinder 133">
            <a:extLst>
              <a:ext uri="{FF2B5EF4-FFF2-40B4-BE49-F238E27FC236}">
                <a16:creationId xmlns:a16="http://schemas.microsoft.com/office/drawing/2014/main" id="{B64CC9B7-63B8-7BC6-A0BD-ECD9679D63B0}"/>
              </a:ext>
            </a:extLst>
          </p:cNvPr>
          <p:cNvCxnSpPr>
            <a:cxnSpLocks/>
          </p:cNvCxnSpPr>
          <p:nvPr/>
        </p:nvCxnSpPr>
        <p:spPr>
          <a:xfrm flipV="1">
            <a:off x="8964112" y="3611065"/>
            <a:ext cx="0" cy="528311"/>
          </a:xfrm>
          <a:prstGeom prst="line">
            <a:avLst/>
          </a:prstGeom>
          <a:ln w="38100">
            <a:solidFill>
              <a:srgbClr val="EE8A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185CF39B-AFDF-7226-0D69-C4401C3F10E5}"/>
              </a:ext>
            </a:extLst>
          </p:cNvPr>
          <p:cNvCxnSpPr>
            <a:cxnSpLocks/>
          </p:cNvCxnSpPr>
          <p:nvPr/>
        </p:nvCxnSpPr>
        <p:spPr>
          <a:xfrm flipH="1">
            <a:off x="7703965" y="4141654"/>
            <a:ext cx="1288369" cy="2914"/>
          </a:xfrm>
          <a:prstGeom prst="line">
            <a:avLst/>
          </a:prstGeom>
          <a:ln w="38100">
            <a:solidFill>
              <a:srgbClr val="EE8A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D483A862-3353-B1ED-D0E7-017E3B675D3C}"/>
              </a:ext>
            </a:extLst>
          </p:cNvPr>
          <p:cNvCxnSpPr>
            <a:cxnSpLocks/>
          </p:cNvCxnSpPr>
          <p:nvPr/>
        </p:nvCxnSpPr>
        <p:spPr>
          <a:xfrm>
            <a:off x="9596132" y="3599171"/>
            <a:ext cx="0" cy="892053"/>
          </a:xfrm>
          <a:prstGeom prst="straightConnector1">
            <a:avLst/>
          </a:prstGeom>
          <a:ln w="38100">
            <a:solidFill>
              <a:srgbClr val="EE8A0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ECAEE80E-E8C3-83D9-C1EF-91DAAB2309ED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9267616" y="4346244"/>
            <a:ext cx="0" cy="163950"/>
          </a:xfrm>
          <a:prstGeom prst="straightConnector1">
            <a:avLst/>
          </a:prstGeom>
          <a:ln w="38100">
            <a:solidFill>
              <a:srgbClr val="FFFF4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0F463C02-A461-3A46-6FBF-4B053C1EDE4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10539172" y="4329082"/>
            <a:ext cx="0" cy="183814"/>
          </a:xfrm>
          <a:prstGeom prst="straightConnector1">
            <a:avLst/>
          </a:prstGeom>
          <a:ln w="38100">
            <a:solidFill>
              <a:srgbClr val="FFFF4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5E94848-480F-51FC-ED5E-EC6B4D10F82E}"/>
              </a:ext>
            </a:extLst>
          </p:cNvPr>
          <p:cNvCxnSpPr>
            <a:cxnSpLocks/>
          </p:cNvCxnSpPr>
          <p:nvPr/>
        </p:nvCxnSpPr>
        <p:spPr>
          <a:xfrm>
            <a:off x="1971675" y="2715275"/>
            <a:ext cx="31803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4442211-FD43-29B4-511E-B3DAEE6FBC2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5938" y="2714526"/>
            <a:ext cx="0" cy="178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1DBC17A-D872-0931-5E1D-0C31EF75FE88}"/>
              </a:ext>
            </a:extLst>
          </p:cNvPr>
          <p:cNvCxnSpPr>
            <a:cxnSpLocks/>
          </p:cNvCxnSpPr>
          <p:nvPr/>
        </p:nvCxnSpPr>
        <p:spPr>
          <a:xfrm>
            <a:off x="5159056" y="2699659"/>
            <a:ext cx="0" cy="1935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4C8202E4-BCE7-CEC9-40D0-1DEB77031AF1}"/>
              </a:ext>
            </a:extLst>
          </p:cNvPr>
          <p:cNvCxnSpPr>
            <a:cxnSpLocks/>
          </p:cNvCxnSpPr>
          <p:nvPr/>
        </p:nvCxnSpPr>
        <p:spPr>
          <a:xfrm flipV="1">
            <a:off x="1992659" y="2732530"/>
            <a:ext cx="0" cy="156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69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1E38A1-3FC4-8C2E-1880-B764CEF8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1F4C3C-2736-B742-7D61-5F8F5FBF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0180A3-724B-63EE-5128-FC763BBB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5A471B-03F9-4BDB-7C9D-A29F544C1E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A03D768-7915-B4A7-7EED-746DB606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28863E-19F5-7813-7BAD-924446E8A0C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Examples from a report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FAB17CF-A76F-118B-FF91-35182797F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708" y="1516415"/>
            <a:ext cx="4422583" cy="47991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137C127-69AE-A4C7-F765-AE2150ADB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292" y="1516413"/>
            <a:ext cx="3446102" cy="479910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C6E00BF-F4CA-F355-F3A2-057BDF3A01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036"/>
          <a:stretch>
            <a:fillRect/>
          </a:stretch>
        </p:blipFill>
        <p:spPr>
          <a:xfrm>
            <a:off x="332338" y="1516414"/>
            <a:ext cx="3552369" cy="4799100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5AF209F-1C65-F79E-4D3C-2F6A79B96696}"/>
              </a:ext>
            </a:extLst>
          </p:cNvPr>
          <p:cNvCxnSpPr>
            <a:cxnSpLocks/>
          </p:cNvCxnSpPr>
          <p:nvPr/>
        </p:nvCxnSpPr>
        <p:spPr>
          <a:xfrm>
            <a:off x="3919267" y="1321547"/>
            <a:ext cx="8212" cy="509617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28CFB9B-EFD1-B5E7-2FD8-8F532D2C4D9A}"/>
              </a:ext>
            </a:extLst>
          </p:cNvPr>
          <p:cNvCxnSpPr>
            <a:cxnSpLocks/>
          </p:cNvCxnSpPr>
          <p:nvPr/>
        </p:nvCxnSpPr>
        <p:spPr>
          <a:xfrm>
            <a:off x="8294974" y="1321547"/>
            <a:ext cx="8212" cy="509617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6F9300D-C78C-9E81-554B-BB1F50E289F0}"/>
              </a:ext>
            </a:extLst>
          </p:cNvPr>
          <p:cNvSpPr txBox="1"/>
          <p:nvPr/>
        </p:nvSpPr>
        <p:spPr>
          <a:xfrm>
            <a:off x="332338" y="6315513"/>
            <a:ext cx="3564689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Screenshot PDF-Report Schema Validator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D21C143-FA94-12DB-ADA6-C6DBF8C46BD8}"/>
              </a:ext>
            </a:extLst>
          </p:cNvPr>
          <p:cNvSpPr txBox="1"/>
          <p:nvPr/>
        </p:nvSpPr>
        <p:spPr>
          <a:xfrm>
            <a:off x="3949719" y="6315513"/>
            <a:ext cx="4361678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Screenshot PDF-Report Label Validator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8638D9-CFB6-FC7D-AEFC-F8CA28EDE9EE}"/>
              </a:ext>
            </a:extLst>
          </p:cNvPr>
          <p:cNvSpPr txBox="1"/>
          <p:nvPr/>
        </p:nvSpPr>
        <p:spPr>
          <a:xfrm>
            <a:off x="8311396" y="6315512"/>
            <a:ext cx="3441997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Screenshot PDF-Report Trainer &amp; Evaluator</a:t>
            </a:r>
          </a:p>
        </p:txBody>
      </p:sp>
    </p:spTree>
    <p:extLst>
      <p:ext uri="{BB962C8B-B14F-4D97-AF65-F5344CB8AC3E}">
        <p14:creationId xmlns:p14="http://schemas.microsoft.com/office/powerpoint/2010/main" val="278062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1B383088-7571-88A7-E1DA-F3029AC7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6AFC195-C54D-796B-5836-154A35984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26290B-DE49-1CD7-E2B5-425F634B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47B83E-0A5A-A6E2-2516-ECFAF6D6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7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B3FB00-E9A2-0A6E-342C-F426BABE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901752-EDF5-AF3E-5B6F-B199E06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F2E3D0-30A3-E0AF-0E9E-2F2FBBDB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DBC3A8C-3072-DDDC-E3F1-589674ADA0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2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Split method: Stratified-Split (60/20/20)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Random Forest (RF)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Gradient Boosted Decision Trees (GBDT)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Support Vector Machines</a:t>
            </a:r>
            <a:r>
              <a:rPr lang="en-US" dirty="0"/>
              <a:t> (SVM)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Multi Layer </a:t>
            </a:r>
            <a:r>
              <a:rPr lang="en-US" noProof="0" dirty="0" err="1"/>
              <a:t>Perceptrons</a:t>
            </a:r>
            <a:r>
              <a:rPr lang="en-US" noProof="0" dirty="0"/>
              <a:t> (MLP)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(LR)</a:t>
            </a:r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DD5D01-B9A0-6E2D-B17C-C39A02A4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F20236B-E7B8-AA1E-7CE3-F64C51CC17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1BF8DCB-3E30-1173-0368-C0D07E07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25" t="4348" r="687" b="440"/>
          <a:stretch>
            <a:fillRect/>
          </a:stretch>
        </p:blipFill>
        <p:spPr>
          <a:xfrm>
            <a:off x="8551070" y="1345779"/>
            <a:ext cx="3273602" cy="20832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A0DB203-5432-5FF2-2FDD-8B5F86495C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727" t="3174" r="1465"/>
          <a:stretch>
            <a:fillRect/>
          </a:stretch>
        </p:blipFill>
        <p:spPr>
          <a:xfrm>
            <a:off x="8551070" y="4100939"/>
            <a:ext cx="2770560" cy="2099836"/>
          </a:xfrm>
          <a:prstGeom prst="rect">
            <a:avLst/>
          </a:prstGeom>
        </p:spPr>
      </p:pic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3488D4-BFB1-7D1F-C9FD-13CE4CA98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703157"/>
              </p:ext>
            </p:extLst>
          </p:nvPr>
        </p:nvGraphicFramePr>
        <p:xfrm>
          <a:off x="515937" y="2116508"/>
          <a:ext cx="7610601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46187">
                  <a:extLst>
                    <a:ext uri="{9D8B030D-6E8A-4147-A177-3AD203B41FA5}">
                      <a16:colId xmlns:a16="http://schemas.microsoft.com/office/drawing/2014/main" val="300104302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18494316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4083705529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4039494495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71946062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735021976"/>
                    </a:ext>
                  </a:extLst>
                </a:gridCol>
                <a:gridCol w="1125664">
                  <a:extLst>
                    <a:ext uri="{9D8B030D-6E8A-4147-A177-3AD203B41FA5}">
                      <a16:colId xmlns:a16="http://schemas.microsoft.com/office/drawing/2014/main" val="2454481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Attack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Disk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Synthetic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961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DNP3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7.326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4,4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14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CIC-IIoT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227.191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820,5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740642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B0B69D72-2F88-4BD8-C63D-E7BB70543140}"/>
              </a:ext>
            </a:extLst>
          </p:cNvPr>
          <p:cNvSpPr txBox="1"/>
          <p:nvPr/>
        </p:nvSpPr>
        <p:spPr>
          <a:xfrm>
            <a:off x="8551070" y="6207103"/>
            <a:ext cx="3273602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200" i="1" dirty="0">
                <a:solidFill>
                  <a:prstClr val="black"/>
                </a:solidFill>
                <a:latin typeface="Arial"/>
              </a:rPr>
              <a:t>CIC-IIoT [2] Class Distribution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AE0177C-32B5-E9D1-088A-6D3414613F85}"/>
              </a:ext>
            </a:extLst>
          </p:cNvPr>
          <p:cNvSpPr txBox="1"/>
          <p:nvPr/>
        </p:nvSpPr>
        <p:spPr>
          <a:xfrm>
            <a:off x="8551070" y="3435556"/>
            <a:ext cx="3273602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200" i="1" dirty="0">
                <a:solidFill>
                  <a:prstClr val="black"/>
                </a:solidFill>
                <a:latin typeface="Arial"/>
              </a:rPr>
              <a:t>DNP3 [1] Class Distribution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5EDED54-E373-A6F1-DB49-150D13557279}"/>
              </a:ext>
            </a:extLst>
          </p:cNvPr>
          <p:cNvSpPr txBox="1"/>
          <p:nvPr/>
        </p:nvSpPr>
        <p:spPr>
          <a:xfrm>
            <a:off x="515937" y="1934982"/>
            <a:ext cx="7389815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used datasets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52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F20A1A-7E2C-036E-58B2-E7513F73F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C5CC3E-43E9-D955-E18B-B28B1857B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F71E9D-5911-0FAB-70DE-2DE5BC2D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5C36F2-081F-E7B5-448B-9015104D09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6598652" cy="4569619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DNP3 [1] (balanced / clean data):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Training time drops for most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Models get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Features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Outlier: LR training time +24% (2 10</a:t>
            </a:r>
            <a:r>
              <a:rPr lang="en-US" baseline="30000" noProof="0" dirty="0"/>
              <a:t>th</a:t>
            </a:r>
            <a:r>
              <a:rPr lang="en-US" noProof="0" dirty="0"/>
              <a:t> of a second)</a:t>
            </a:r>
          </a:p>
          <a:p>
            <a:r>
              <a:rPr lang="en-US" noProof="0" dirty="0"/>
              <a:t>CIC-IIoT [2] (unbalanced / noisy data):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Training time drop significantly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Model size collapses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Features fall (MLP slight increase)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Outlier: MLP training time +234%</a:t>
            </a:r>
          </a:p>
          <a:p>
            <a:r>
              <a:rPr lang="en-US" noProof="0" dirty="0"/>
              <a:t>Preprocessing makes training faster, models smaller, and inputs leaner, especially on CIC-IIoT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7149444-CBD2-5E67-CE9E-E943C05D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F24FBEB-BB50-B751-12B2-21D854B0183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/>
              <a:t>Ressource</a:t>
            </a:r>
            <a:r>
              <a:rPr lang="en-US" dirty="0"/>
              <a:t> Cost</a:t>
            </a:r>
            <a:endParaRPr lang="en-US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974285-A395-7789-9A9C-2E1B3ED72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969" y="2436342"/>
            <a:ext cx="5075031" cy="29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8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9FEFF5-1A91-46DB-B87C-C733689B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D7D08E-5FDB-F20C-4BD6-6837313F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613FB0-F894-BCA9-6FF9-3B1021B2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02CB76-681B-8642-149A-2284232F81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6598652" cy="4569619"/>
          </a:xfrm>
        </p:spPr>
        <p:txBody>
          <a:bodyPr>
            <a:normAutofit fontScale="92500" lnSpcReduction="20000"/>
          </a:bodyPr>
          <a:lstStyle/>
          <a:p>
            <a:r>
              <a:rPr lang="en-US" noProof="0" dirty="0"/>
              <a:t>DNP3 [1]: already near ceiling.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Changes are small: many +0.0 to +0.2 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Inference often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Takeaway: efficiency gain without hurting accuracy.</a:t>
            </a:r>
          </a:p>
          <a:p>
            <a:r>
              <a:rPr lang="en-US" noProof="0" dirty="0"/>
              <a:t>CIC-IIoT [2]: clear quality lift.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Recall jumps big for non-tree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F1 rises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ROC-AUC improves for SVM/MLP/LR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Trees stay strong and become much lighter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Trade-off: MLP inference can be slower on CIC-IIoT (+);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others get faster (−70% to −99%).</a:t>
            </a:r>
          </a:p>
          <a:p>
            <a:pPr lvl="1" indent="0">
              <a:buNone/>
            </a:pPr>
            <a:r>
              <a:rPr lang="en-US" noProof="0" dirty="0"/>
              <a:t>On the hard dataset, PRE reduces misses (higher recall) and boosts F1/AUC while keeping most models faster at inference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A286D27-5887-95B0-F5C0-45DD3831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1FB300-0D1F-73F1-BC6F-15401D53A9C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Predictive Performance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33F7798-463A-3F56-6136-F60D3E9A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969" y="1272814"/>
            <a:ext cx="5075031" cy="50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28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C242E78F-C6F1-75BC-F428-21BD902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Challenges and Limitations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A98E812-DDDE-1F33-00D5-791F032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990837-1589-36FB-1E7D-55719F75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AED1C2-EC6E-E45A-4A05-89B7D81C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92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7C19EA-82F9-1C92-F1C9-BDCE18B89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26F992-D704-6E8D-C899-2DA49D17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F2889D-C4E5-0D15-0E56-1CE54FB9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6ACB136-8DBE-56C3-009F-CE8015AD3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availability and realism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performance (</a:t>
            </a:r>
            <a:r>
              <a:rPr lang="en-US" dirty="0" err="1"/>
              <a:t>Streamlit</a:t>
            </a:r>
            <a:r>
              <a:rPr lang="en-US" dirty="0"/>
              <a:t> &amp; session 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Comparisons require training on PP and RAW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based split and unseen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Scope of learning methods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D88CFB1-99CA-ADEB-E91E-044F6F56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Limitations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802B46-134A-5F39-DBBD-B30D50D4DB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371F92B-8CD6-76BB-DE51-5B360E29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91" y="3590897"/>
            <a:ext cx="9298216" cy="257950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6F7369-1379-1F47-1C90-246D1A9B9FD1}"/>
              </a:ext>
            </a:extLst>
          </p:cNvPr>
          <p:cNvSpPr txBox="1"/>
          <p:nvPr/>
        </p:nvSpPr>
        <p:spPr>
          <a:xfrm>
            <a:off x="1372893" y="6170402"/>
            <a:ext cx="9446213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200" i="1" dirty="0">
                <a:solidFill>
                  <a:prstClr val="black"/>
                </a:solidFill>
                <a:latin typeface="Arial"/>
              </a:rPr>
              <a:t>DNP3 [1] time based split distribution (60/20/20) with 0 gap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936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2BDAC-5853-B8DA-47FC-7AC8F36B2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C219D7D1-29A2-1418-267A-E18FF923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33DA6C-F4CB-4FF8-A47E-CE69724F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CC0BD40-BE25-F5AA-552A-51610A58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B9DB78-DAF8-7059-AC96-FFC6FC64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13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4AE26A-1F56-FD31-449B-473F6D6E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869EA7-0CC1-CA07-FB21-FB6E115E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EB64E3-DF2D-7858-99B3-C717666D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C117E7-A909-CB2D-13EF-4AED7273E6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A.R.C. on real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 beyond supervised learning to unsupervised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</a:t>
            </a:r>
            <a:r>
              <a:rPr lang="en-US" dirty="0" err="1"/>
              <a:t>CICFlowMeter</a:t>
            </a:r>
            <a:r>
              <a:rPr lang="en-US" dirty="0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7C2CFC0-9207-B413-141C-1D45DF59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0EA1A1E1-C837-3BBA-5671-1D83A98075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404FF82-474A-7279-FF02-E7BA867DFF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4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103374-2EA6-5565-97E3-CA79152AF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7A6BC0-1257-0D1E-924D-1DA36FED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FECF57-5240-164A-1EED-E122183E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B9FBB8-EBCC-2812-A81C-FA14A8F666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9" y="1495027"/>
            <a:ext cx="5469732" cy="4841875"/>
          </a:xfrm>
        </p:spPr>
        <p:txBody>
          <a:bodyPr anchor="ctr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 gaps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Ambiguous collection procedures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Missing/unclear label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 quality issues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Inconsistent labels across files/sources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Class imbalance &amp; rare attacks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Concept drift &amp; timestamp incoherence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instability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Changing feature sets, undefined units/scales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Mixed types (numeric/categorical/strings)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Hidden leakage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Temporal leakage in random splits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Duplicate flows/packets across splits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5F92394-7FC0-5829-B398-6F5F4A739E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Inflated cross‑validated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Poor external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Inconsistent baselines across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Reproducibility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Deployment risk (models mis-handle minority attacks)</a:t>
            </a:r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C3F9711-A4FA-79C1-097A-1905F6DC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33F3DAB-F338-65BC-4164-0D017A93D9F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Motivation &amp; Problems</a:t>
            </a:r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4D33A2E1-AEEE-3777-E6D1-BE5D5213A7B9}"/>
              </a:ext>
            </a:extLst>
          </p:cNvPr>
          <p:cNvSpPr/>
          <p:nvPr/>
        </p:nvSpPr>
        <p:spPr>
          <a:xfrm rot="16200000">
            <a:off x="5429319" y="3302461"/>
            <a:ext cx="642010" cy="47069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991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0B2A-CF6D-CAB7-9F9F-395D7605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7FE5C26-B5BB-003E-CB19-3710C590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3DD9CAE-0531-BDAB-3261-2AEF59AE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3F861C9-275A-32DB-69F6-56B11502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4F74E6-7AB9-F208-CD33-BAE434AC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16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1E677E-6F56-ED1A-C795-EF2AD3D6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64F88FD-C5AE-FCAD-B6F1-4F8D8CEC0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232517-1589-EFC6-3BED-7996D36E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CF3DA29-C7E7-EB9F-4C00-A988BA5A1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A.R.C. is a dataset-first, standardized pipeline for cybersecurity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Schema/label validation and leakage-aware splits improve evaluation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Standardized preprocessing improves predictive performance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On clean datasets (DNP3) little improvement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On unbalanced datasets (CIC-IIoT) significant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Standardized preprocessing reduces resource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possible to produce fully reproducible, audit-ready runs with minimal manual effort</a:t>
            </a:r>
          </a:p>
          <a:p>
            <a:endParaRPr lang="en-US" dirty="0"/>
          </a:p>
          <a:p>
            <a:pPr algn="ctr"/>
            <a:r>
              <a:rPr lang="en-US" sz="2000" dirty="0"/>
              <a:t>From raw data to reliable decisions: A.R.C. makes models smaller, faster, and more defensible.</a:t>
            </a:r>
          </a:p>
          <a:p>
            <a:pPr algn="ctr"/>
            <a:r>
              <a:rPr lang="en-US" sz="2000" dirty="0"/>
              <a:t> So we can trust what we deploy!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34B7C7-AEF4-37EE-0CD1-6DB3AF06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12CAD10-92E3-0CBE-089F-86CA865F41E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D12AEA3-BF4A-F1C2-CA33-B2551632EA4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47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FB9E7-1D83-D581-22CC-2E080AA3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FBA04CB2-787C-A832-3959-459541BA35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41EBC1-1A37-D160-8373-98C82D8F5F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727108E-87CF-8601-B946-7311143A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3054250"/>
            <a:ext cx="11157745" cy="749501"/>
          </a:xfrm>
        </p:spPr>
        <p:txBody>
          <a:bodyPr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" name="Textplatzhalter 11">
            <a:extLst>
              <a:ext uri="{FF2B5EF4-FFF2-40B4-BE49-F238E27FC236}">
                <a16:creationId xmlns:a16="http://schemas.microsoft.com/office/drawing/2014/main" id="{3A59FFAD-E430-6D01-33B2-88323AEEBCD1}"/>
              </a:ext>
            </a:extLst>
          </p:cNvPr>
          <p:cNvSpPr txBox="1">
            <a:spLocks/>
          </p:cNvSpPr>
          <p:nvPr/>
        </p:nvSpPr>
        <p:spPr>
          <a:xfrm>
            <a:off x="517127" y="4472708"/>
            <a:ext cx="11157745" cy="2145716"/>
          </a:xfrm>
          <a:prstGeom prst="rect">
            <a:avLst/>
          </a:prstGeom>
        </p:spPr>
        <p:txBody>
          <a:bodyPr vert="horz" wrap="square" lIns="0" tIns="0" rIns="360000" bIns="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48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On GitLab you can find: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Docker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Docker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Documentation</a:t>
            </a:r>
          </a:p>
          <a:p>
            <a:endParaRPr lang="en-US" sz="1600" dirty="0"/>
          </a:p>
          <a:p>
            <a:r>
              <a:rPr lang="en-US" sz="1600" dirty="0"/>
              <a:t>https://</a:t>
            </a:r>
            <a:r>
              <a:rPr lang="en-US" sz="1600" dirty="0" err="1"/>
              <a:t>gitlab.cs.fau.de</a:t>
            </a:r>
            <a:r>
              <a:rPr lang="en-US" sz="1600" dirty="0"/>
              <a:t>/es53ohum/</a:t>
            </a:r>
            <a:r>
              <a:rPr lang="en-US" sz="1600" dirty="0" err="1"/>
              <a:t>a.r.c</a:t>
            </a:r>
            <a:endParaRPr lang="en-US" sz="1600" dirty="0"/>
          </a:p>
        </p:txBody>
      </p:sp>
      <p:pic>
        <p:nvPicPr>
          <p:cNvPr id="5" name="Grafik 4" descr="Ein Bild, das Muster, Grafiken, Pixel, Design enthält.&#10;&#10;KI-generierte Inhalte können fehlerhaft sein.">
            <a:extLst>
              <a:ext uri="{FF2B5EF4-FFF2-40B4-BE49-F238E27FC236}">
                <a16:creationId xmlns:a16="http://schemas.microsoft.com/office/drawing/2014/main" id="{FC3A5E95-4EF3-422E-7A1E-303092E15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11" y="4989649"/>
            <a:ext cx="16287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87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5FFD5FA-9A3A-D6C4-DE00-94462C535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[1]	P. </a:t>
            </a:r>
            <a:r>
              <a:rPr lang="en-US" dirty="0" err="1"/>
              <a:t>Radoglou-Grammatikis</a:t>
            </a:r>
            <a:r>
              <a:rPr lang="en-US" dirty="0"/>
              <a:t>, V. Kelli, T. </a:t>
            </a:r>
            <a:r>
              <a:rPr lang="en-US" dirty="0" err="1"/>
              <a:t>Lagkas</a:t>
            </a:r>
            <a:r>
              <a:rPr lang="en-US" dirty="0"/>
              <a:t>, V. Argyriou, and P. Sarigiannidis,Dnp3 intrusion detection 	dataset, 2022. DOI: 10.21227/s7h0-b081. [Online].Available: https://dx.doi.org/10.21227/s7h0-b081.</a:t>
            </a:r>
          </a:p>
          <a:p>
            <a:r>
              <a:rPr lang="en-US" dirty="0"/>
              <a:t>[2] 	Canadian Institute for Cybersecurity, </a:t>
            </a:r>
            <a:r>
              <a:rPr lang="en-US" dirty="0" err="1"/>
              <a:t>Cic</a:t>
            </a:r>
            <a:r>
              <a:rPr lang="en-US" dirty="0"/>
              <a:t> </a:t>
            </a:r>
            <a:r>
              <a:rPr lang="en-US" dirty="0" err="1"/>
              <a:t>iiot</a:t>
            </a:r>
            <a:r>
              <a:rPr lang="en-US" dirty="0"/>
              <a:t> dataset 2025, University </a:t>
            </a:r>
            <a:r>
              <a:rPr lang="en-US" dirty="0" err="1"/>
              <a:t>ofNew</a:t>
            </a:r>
            <a:r>
              <a:rPr lang="en-US" dirty="0"/>
              <a:t> Brunswick, 2025. [Online]. 	Available: https://www.unb.ca/cic/datasets/iiot-dataset-2025.html.</a:t>
            </a:r>
          </a:p>
          <a:p>
            <a:r>
              <a:rPr lang="en-US" dirty="0"/>
              <a:t>[3] 	</a:t>
            </a:r>
            <a:r>
              <a:rPr lang="en-US" dirty="0" err="1"/>
              <a:t>Tensorflow</a:t>
            </a:r>
            <a:r>
              <a:rPr lang="en-US" dirty="0"/>
              <a:t>, https://www.tensorflow.org/, Accessed: 2025-10-01.</a:t>
            </a:r>
          </a:p>
          <a:p>
            <a:r>
              <a:rPr lang="en-US" dirty="0"/>
              <a:t>[4] 	Kubeflow, https://www.kubeflow.org/, Accessed: 2025-10-01.</a:t>
            </a:r>
          </a:p>
          <a:p>
            <a:r>
              <a:rPr lang="en-US" dirty="0"/>
              <a:t>[5] 	</a:t>
            </a:r>
            <a:r>
              <a:rPr lang="en-US" dirty="0" err="1"/>
              <a:t>Mlflow</a:t>
            </a:r>
            <a:r>
              <a:rPr lang="en-US" dirty="0"/>
              <a:t>, https://mlflow.org/, Accessed: 2025-10-01.</a:t>
            </a:r>
          </a:p>
          <a:p>
            <a:r>
              <a:rPr lang="en-US" dirty="0"/>
              <a:t>[6] 	Apache airflow, https://airflow.apache.org/, Accessed: 2025-10-01.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3322D-E199-5CCA-9477-49471EA7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525554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CAA2015-960B-4CA5-874D-BB71B5ED44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69FA69-69C9-49D8-B1A2-83690EE4C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F721586-3090-4DCB-A125-5B6AC1999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Vielen</a:t>
            </a:r>
            <a:r>
              <a:rPr lang="en-US" dirty="0"/>
              <a:t> Dank</a:t>
            </a:r>
          </a:p>
          <a:p>
            <a:r>
              <a:rPr lang="en-US" dirty="0"/>
              <a:t>für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Aufmerksamkeit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925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2250CE8-F5E0-E8DB-B7ED-0F3FD4DE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632630"/>
            <a:ext cx="11157743" cy="1592744"/>
          </a:xfrm>
        </p:spPr>
        <p:txBody>
          <a:bodyPr/>
          <a:lstStyle/>
          <a:p>
            <a:pPr algn="ctr"/>
            <a:r>
              <a:rPr lang="en-US" sz="11500" dirty="0"/>
              <a:t>APPENDIX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56300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039D3-ECA2-0678-A907-F00FD9DD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764204"/>
            <a:ext cx="11157743" cy="1329595"/>
          </a:xfrm>
        </p:spPr>
        <p:txBody>
          <a:bodyPr/>
          <a:lstStyle/>
          <a:p>
            <a:pPr algn="ctr"/>
            <a:r>
              <a:rPr lang="de-DE" sz="9600" dirty="0"/>
              <a:t>MODELS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40133F-806B-A2CA-CF4F-8EFD0B29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D981A8-C975-3FF9-D874-FD6B4392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84F26E-3EBB-CBBA-62E9-DC43964F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219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6237-0B9A-EA42-6EDC-DAA3948ED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817102-9C96-B041-8206-8A6E7920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805A9E-9A5B-12CF-B5D7-8A04157A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7D9BDE-95B5-0496-64FF-927BD106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D59E9DB-5B0A-7C97-AD7E-E9DA8657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B6B3C22-2122-A6BE-C986-333D1F34E90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Random Forest (RF)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660E23E-13BF-0803-E1B8-47C4785DD089}"/>
              </a:ext>
            </a:extLst>
          </p:cNvPr>
          <p:cNvSpPr/>
          <p:nvPr/>
        </p:nvSpPr>
        <p:spPr>
          <a:xfrm>
            <a:off x="588051" y="1631156"/>
            <a:ext cx="10800000" cy="7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Ensemble of many decision trees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10B33C2-A9D5-6C46-7A77-C619C73EEC4E}"/>
              </a:ext>
            </a:extLst>
          </p:cNvPr>
          <p:cNvSpPr/>
          <p:nvPr/>
        </p:nvSpPr>
        <p:spPr>
          <a:xfrm>
            <a:off x="588051" y="23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it works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Trains trees on bootstrap samples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votes/averages predictions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Random feature subsets at each split</a:t>
            </a:r>
          </a:p>
          <a:p>
            <a:pPr marR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  <a:sym typeface="Wingdings" panose="05000000000000000000" pitchFamily="2" charset="2"/>
              </a:rPr>
              <a:t>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decorrelated trees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B4EE9A2-D08A-A9C5-11E2-67768885D508}"/>
              </a:ext>
            </a:extLst>
          </p:cNvPr>
          <p:cNvSpPr/>
          <p:nvPr/>
        </p:nvSpPr>
        <p:spPr>
          <a:xfrm>
            <a:off x="5988051" y="23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it’s used for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Strong tabular baseline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H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non-linear rules &amp; mixed features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Robust to outliers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L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ittle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need for scaling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O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ffers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feature importance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655A351-AA51-9FEC-452D-C34425FB4468}"/>
              </a:ext>
            </a:extLst>
          </p:cNvPr>
          <p:cNvSpPr/>
          <p:nvPr/>
        </p:nvSpPr>
        <p:spPr>
          <a:xfrm>
            <a:off x="588051" y="41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Strengths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Fast to train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arallelizable</a:t>
            </a:r>
            <a:endParaRPr lang="en-US" sz="1600" dirty="0">
              <a:solidFill>
                <a:schemeClr val="tx1"/>
              </a:solidFill>
              <a:latin typeface="Arial"/>
            </a:endParaRP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 performance out-of-the-box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21D75CA-521C-9A2D-4F59-17E7FE96A7E7}"/>
              </a:ext>
            </a:extLst>
          </p:cNvPr>
          <p:cNvSpPr/>
          <p:nvPr/>
        </p:nvSpPr>
        <p:spPr>
          <a:xfrm>
            <a:off x="5988051" y="41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Limits / notes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Larger models (can memorize duplicates/IDs if not cleaned)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Fewer gains from scaling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B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enefits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from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dedup</a:t>
            </a:r>
            <a:r>
              <a:rPr lang="en-US" sz="1600" dirty="0" err="1">
                <a:solidFill>
                  <a:schemeClr val="tx1"/>
                </a:solidFill>
                <a:latin typeface="Arial"/>
              </a:rPr>
              <a:t>lication</a:t>
            </a:r>
            <a:r>
              <a:rPr lang="en-US" sz="1600" dirty="0">
                <a:solidFill>
                  <a:schemeClr val="tx1"/>
                </a:solidFill>
                <a:latin typeface="Arial"/>
              </a:rPr>
              <a:t> and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cardinality controls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87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CBAA0-A4FD-7182-2134-90749CDC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04B9B9-8B4D-1E53-AC59-0A9A5020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A29FB5-029D-160E-0538-958F07099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D14EB1-F146-A07A-959F-E61C4EE4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8AF27F2-D9FB-B1ED-746D-43FF5416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7E9D9F-3472-8EF8-2AC7-954E88B25F9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Gradient Boosted Decision Trees (GBDT)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E0F0F0-66C9-22C5-4F13-B47EEEF90484}"/>
              </a:ext>
            </a:extLst>
          </p:cNvPr>
          <p:cNvSpPr/>
          <p:nvPr/>
        </p:nvSpPr>
        <p:spPr>
          <a:xfrm>
            <a:off x="588051" y="1631156"/>
            <a:ext cx="10800000" cy="7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/>
              <a:t>Sequential ensemble of shallow trees that correct previous errors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974727-845A-B226-E066-C9844322B736}"/>
              </a:ext>
            </a:extLst>
          </p:cNvPr>
          <p:cNvSpPr/>
          <p:nvPr/>
        </p:nvSpPr>
        <p:spPr>
          <a:xfrm>
            <a:off x="588051" y="23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it works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Fit tree to the gradient/residual of current model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Additive model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F54875F-8AA8-C1CF-CEA2-896CF2B67CFA}"/>
              </a:ext>
            </a:extLst>
          </p:cNvPr>
          <p:cNvSpPr/>
          <p:nvPr/>
        </p:nvSpPr>
        <p:spPr>
          <a:xfrm>
            <a:off x="5988051" y="23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it’s used for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performer on many tabular problems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C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aptures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complex interactions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3950003-8FEB-C795-5D89-B5B3914CE390}"/>
              </a:ext>
            </a:extLst>
          </p:cNvPr>
          <p:cNvSpPr/>
          <p:nvPr/>
        </p:nvSpPr>
        <p:spPr>
          <a:xfrm>
            <a:off x="588051" y="41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Strengths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High accuracy with careful regularization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Handles mixed feature types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CD0D592-2FA0-70CB-542A-02E3D8038976}"/>
              </a:ext>
            </a:extLst>
          </p:cNvPr>
          <p:cNvSpPr/>
          <p:nvPr/>
        </p:nvSpPr>
        <p:spPr>
          <a:xfrm>
            <a:off x="5988051" y="41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Limits / notes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More hyperparameter-sensitive than RF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overfit noisy IDs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refers cleaned and compact features</a:t>
            </a:r>
          </a:p>
        </p:txBody>
      </p:sp>
    </p:spTree>
    <p:extLst>
      <p:ext uri="{BB962C8B-B14F-4D97-AF65-F5344CB8AC3E}">
        <p14:creationId xmlns:p14="http://schemas.microsoft.com/office/powerpoint/2010/main" val="3958241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58F2F-A2FD-C06B-E829-51EF51FE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865965-05AE-3DF8-F3BE-3FC7AD00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C639FD-1D1C-74A9-CCD0-2666E74B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55079C-6464-956B-4F34-F1AA86FB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B45EE05-07DF-F5CC-98E4-BE71B986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C01C9EA-5686-25A0-45D0-6E92CA01359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r>
              <a:rPr lang="de-DE" dirty="0"/>
              <a:t> (SVM)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687F59D-8A97-6387-06C4-E15921547FC7}"/>
              </a:ext>
            </a:extLst>
          </p:cNvPr>
          <p:cNvSpPr/>
          <p:nvPr/>
        </p:nvSpPr>
        <p:spPr>
          <a:xfrm>
            <a:off x="588051" y="1631156"/>
            <a:ext cx="10800000" cy="7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/>
              <a:t>Margin-based classifier, linear or kernelized (e.g., RBF)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42A122D-55ED-160B-57CC-21BEAD40004A}"/>
              </a:ext>
            </a:extLst>
          </p:cNvPr>
          <p:cNvSpPr/>
          <p:nvPr/>
        </p:nvSpPr>
        <p:spPr>
          <a:xfrm>
            <a:off x="588051" y="23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it works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Finds maximum-margin hyperplane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7388684-674F-AA48-C1D6-604AAD6CFF2D}"/>
              </a:ext>
            </a:extLst>
          </p:cNvPr>
          <p:cNvSpPr/>
          <p:nvPr/>
        </p:nvSpPr>
        <p:spPr>
          <a:xfrm>
            <a:off x="5988051" y="23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it’s used for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High-dimensional tabular data after scaling/encoding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Strong when classes are separable in a transformed space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3BA1E2-DD74-1F5C-AA2E-6226B386FE0C}"/>
              </a:ext>
            </a:extLst>
          </p:cNvPr>
          <p:cNvSpPr/>
          <p:nvPr/>
        </p:nvSpPr>
        <p:spPr>
          <a:xfrm>
            <a:off x="588051" y="41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Strengths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Good generalization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Effective with proper scaling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53A50CE-19D7-EAB2-5C97-AE58C1C534DF}"/>
              </a:ext>
            </a:extLst>
          </p:cNvPr>
          <p:cNvSpPr/>
          <p:nvPr/>
        </p:nvSpPr>
        <p:spPr>
          <a:xfrm>
            <a:off x="5988051" y="41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Limits / notes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Needs standardized inputs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raining can be slow on large datasets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Sensitive to duplicates/leakage</a:t>
            </a:r>
          </a:p>
        </p:txBody>
      </p:sp>
    </p:spTree>
    <p:extLst>
      <p:ext uri="{BB962C8B-B14F-4D97-AF65-F5344CB8AC3E}">
        <p14:creationId xmlns:p14="http://schemas.microsoft.com/office/powerpoint/2010/main" val="274315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6A0A1-BE0D-2F64-4B72-2005872F0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D27E466-8B1E-8904-05C9-2267768CE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3674" y="1631156"/>
            <a:ext cx="5130010" cy="4569619"/>
          </a:xfrm>
        </p:spPr>
        <p:txBody>
          <a:bodyPr/>
          <a:lstStyle/>
          <a:p>
            <a:r>
              <a:rPr lang="en-US" sz="1800" dirty="0">
                <a:solidFill>
                  <a:schemeClr val="accent3"/>
                </a:solidFill>
              </a:rPr>
              <a:t>Research Questions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Does standardized preprocessing improve predictive performance across datasets/models?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Does standardized preprocessing reduce resource costs?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Is it possible to produce fully reproducible, audit-ready runs with minimal manual effort?</a:t>
            </a:r>
          </a:p>
          <a:p>
            <a:endParaRPr lang="de-DE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D6129B78-62DD-01B2-6F30-A67F4FD6C3F1}"/>
              </a:ext>
            </a:extLst>
          </p:cNvPr>
          <p:cNvSpPr txBox="1">
            <a:spLocks/>
          </p:cNvSpPr>
          <p:nvPr/>
        </p:nvSpPr>
        <p:spPr>
          <a:xfrm>
            <a:off x="518317" y="1631156"/>
            <a:ext cx="6025357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3"/>
                </a:solidFill>
              </a:rPr>
              <a:t>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A.R.C. (</a:t>
            </a:r>
            <a:r>
              <a:rPr lang="en-US" b="1" dirty="0"/>
              <a:t>A</a:t>
            </a:r>
            <a:r>
              <a:rPr lang="en-US" dirty="0"/>
              <a:t>utomated </a:t>
            </a:r>
            <a:r>
              <a:rPr lang="en-US" b="1" dirty="0"/>
              <a:t>R</a:t>
            </a:r>
            <a:r>
              <a:rPr lang="en-US" dirty="0"/>
              <a:t>esearch for </a:t>
            </a:r>
            <a:r>
              <a:rPr lang="en-US" b="1" dirty="0"/>
              <a:t>C</a:t>
            </a:r>
            <a:r>
              <a:rPr lang="en-US" dirty="0"/>
              <a:t>ybersecurity)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Dataset-centric validation (schema/label/time)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Split integrity checks (random/stratified/time)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Preprocessing presets per model (RF/GBDT/SVM/MLP/LR)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Comparable evaluation and reporting (RAW vs PRE)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Empirical Study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2 datasets (DNP3 [1], CIC-IIoT [2])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5 learners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5FAF54B-5D14-B8CB-2E55-827507D3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8739-BFB7-40C2-B28E-69BB709E9C11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5EBDBC-CB19-9C14-7478-F95121BB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8F90B7-11A3-F04E-4F29-AD12035A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85C4879-2841-3363-F90F-65C0F506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A8C0715-ED3C-16AE-234C-90D03BC57D6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Research Questions and Contributions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534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6DB6-AF6F-EA8D-1C08-DF1F29EB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91D717-9A71-5A63-93E5-DC1EC3A8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513FAD-7C49-B749-3F6A-9B8AFFED9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E37FBE-B871-54E2-B91D-2F9FE1B3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62A42A5-FC02-01A3-C466-76CA4AE2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8F6C5A0-9F06-67C5-0CBF-7BF9C406194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Multi-Layer </a:t>
            </a:r>
            <a:r>
              <a:rPr lang="de-DE" dirty="0" err="1"/>
              <a:t>Perceptrons</a:t>
            </a:r>
            <a:r>
              <a:rPr lang="de-DE" dirty="0"/>
              <a:t> (MLP)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AA0F3B2-BF4A-21C9-46FA-908D77626804}"/>
              </a:ext>
            </a:extLst>
          </p:cNvPr>
          <p:cNvSpPr/>
          <p:nvPr/>
        </p:nvSpPr>
        <p:spPr>
          <a:xfrm>
            <a:off x="588051" y="1631156"/>
            <a:ext cx="10800000" cy="7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de-DE" sz="1600" dirty="0"/>
              <a:t>Feed-forward </a:t>
            </a:r>
            <a:r>
              <a:rPr lang="de-DE" sz="1600" dirty="0" err="1"/>
              <a:t>neural</a:t>
            </a:r>
            <a:r>
              <a:rPr lang="de-DE" sz="1600" dirty="0"/>
              <a:t> network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7EFB672-283D-4493-20C5-7D32E8F36232}"/>
              </a:ext>
            </a:extLst>
          </p:cNvPr>
          <p:cNvSpPr/>
          <p:nvPr/>
        </p:nvSpPr>
        <p:spPr>
          <a:xfrm>
            <a:off x="588051" y="23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it works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Optimizes weights by gradient descent on a loss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Requires numeric, standardized inputs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FCF1DCF-26D0-5607-75BE-C27EBA01E461}"/>
              </a:ext>
            </a:extLst>
          </p:cNvPr>
          <p:cNvSpPr/>
          <p:nvPr/>
        </p:nvSpPr>
        <p:spPr>
          <a:xfrm>
            <a:off x="5988051" y="23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it’s used for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Capturing non-linear interactions in tabular data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B8FC995-9F9E-1DBA-4283-D40DAA83B0CC}"/>
              </a:ext>
            </a:extLst>
          </p:cNvPr>
          <p:cNvSpPr/>
          <p:nvPr/>
        </p:nvSpPr>
        <p:spPr>
          <a:xfrm>
            <a:off x="588051" y="41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Strengths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Flexible function approximator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Can improve recall on noisy data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A92F0B-E9B5-442A-F017-75E1B25ECA4F}"/>
              </a:ext>
            </a:extLst>
          </p:cNvPr>
          <p:cNvSpPr/>
          <p:nvPr/>
        </p:nvSpPr>
        <p:spPr>
          <a:xfrm>
            <a:off x="5988051" y="41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Limits / notes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Hyperparameter/compute sensitive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N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eeds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scaling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R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overfit without regularization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denser, wider inputs after PRE, training/inference can get slower</a:t>
            </a:r>
          </a:p>
        </p:txBody>
      </p:sp>
    </p:spTree>
    <p:extLst>
      <p:ext uri="{BB962C8B-B14F-4D97-AF65-F5344CB8AC3E}">
        <p14:creationId xmlns:p14="http://schemas.microsoft.com/office/powerpoint/2010/main" val="1835491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668C8-8297-BE0C-5620-6FB49066E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0771CE-CBAD-6CB7-16A2-20F4872F3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993E92-4434-05A4-3FBF-ECA69DC0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EE25A0-980D-95A0-1D90-64B645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273923B-47B6-BB0D-7604-20E4DA61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63D40C-D0A8-CC62-5EA2-152D3F395A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Regression (LR)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03035DF-FB20-F423-078E-B48BA99A3B2F}"/>
              </a:ext>
            </a:extLst>
          </p:cNvPr>
          <p:cNvSpPr/>
          <p:nvPr/>
        </p:nvSpPr>
        <p:spPr>
          <a:xfrm>
            <a:off x="588051" y="1631156"/>
            <a:ext cx="10800000" cy="7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/>
              <a:t>Linear probabilistic classifier with logistic link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F1B9B8-7666-0B43-2BBB-67362FA1094A}"/>
              </a:ext>
            </a:extLst>
          </p:cNvPr>
          <p:cNvSpPr/>
          <p:nvPr/>
        </p:nvSpPr>
        <p:spPr>
          <a:xfrm>
            <a:off x="588051" y="23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it works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Learns weights via convex optimization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O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utputs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calibrated probabilities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Needs numeric, standardized features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0CE91B3-C114-D298-4AF8-888146F83C4B}"/>
              </a:ext>
            </a:extLst>
          </p:cNvPr>
          <p:cNvSpPr/>
          <p:nvPr/>
        </p:nvSpPr>
        <p:spPr>
          <a:xfrm>
            <a:off x="5988051" y="23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it’s used for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Interpretable baseline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Fast training and very fast inference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5170578-18D5-9277-7679-F22676B86944}"/>
              </a:ext>
            </a:extLst>
          </p:cNvPr>
          <p:cNvSpPr/>
          <p:nvPr/>
        </p:nvSpPr>
        <p:spPr>
          <a:xfrm>
            <a:off x="588051" y="41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Strengths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Simple, explainable coefficients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Strong with well prepared features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FF9531B-C04C-3F30-2F22-99E927F4BF5C}"/>
              </a:ext>
            </a:extLst>
          </p:cNvPr>
          <p:cNvSpPr/>
          <p:nvPr/>
        </p:nvSpPr>
        <p:spPr>
          <a:xfrm>
            <a:off x="5988051" y="4151156"/>
            <a:ext cx="5400000" cy="180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2000" tIns="72000" rIns="72000" bIns="72000" rtlCol="0" anchor="t"/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Limits / notes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Linear decision boundary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R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elies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good encoding/feature engineering</a:t>
            </a:r>
          </a:p>
          <a:p>
            <a:pPr marL="285750" marR="0" indent="-28575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Sensitive to scale without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595458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0708F-E746-A8F9-367A-155D5DF0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099407"/>
            <a:ext cx="11157743" cy="2659190"/>
          </a:xfrm>
        </p:spPr>
        <p:txBody>
          <a:bodyPr/>
          <a:lstStyle/>
          <a:p>
            <a:pPr algn="ctr"/>
            <a:r>
              <a:rPr lang="en-US" sz="9600" dirty="0"/>
              <a:t>RELATED WORK DETAIL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B2CBE2-AB0A-5A26-69AA-C7DBFF873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840E4-4AF5-FB51-9CEA-A9E7C734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7DF6A3-16FF-ADBF-3BA0-98FBC8BD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60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AC5477-3542-5C86-9874-030FBFC9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F1FA9F4-2C06-F22D-D088-1A07335C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5BE170-D50C-9BAF-C98E-793CE13AD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97E1FBC-87D2-6C49-A747-338A42E1CC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End-to-end ML pipeline toolkit.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Core pieces: TFDV, TFT, TFMA, MLMD.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Portable across Airflow/Beam/Kubeflow.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Strengths: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schema/anomaly/drift checks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deterministic transforms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sliced evaluation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lineage.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Gaps for A.R.C.: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no native time-aware split/embargo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no cross-split dedupe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no first-class RAW vs PRE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domain label/timestamp checks need custom code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AFFF0C9-9E6D-EEC2-40A9-49DC2A04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6AD4C2F-F7AA-90E5-0943-F10496711D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AA98BD6-4132-3B0A-7A6A-9129829E7C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TensorFlow Extended (TFX)</a:t>
            </a:r>
          </a:p>
        </p:txBody>
      </p:sp>
    </p:spTree>
    <p:extLst>
      <p:ext uri="{BB962C8B-B14F-4D97-AF65-F5344CB8AC3E}">
        <p14:creationId xmlns:p14="http://schemas.microsoft.com/office/powerpoint/2010/main" val="2526457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C0C083B-9E1A-7907-8D2F-FFB32F00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67A6A2E-A7CA-13AD-5705-6ACF9E733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496218-D095-153B-5BE9-E15E373B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9F3263B-36EB-3A4F-DFF5-EB3066762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Kubernetes-native, containerized ML DAGs. Python DSL → IR YAML. UI for runs/artifacts. Caching/parallelism.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prescribed validation or preprocessing; bring your own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 via containers, typed I/O, metadata, caching.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fit: cybersecurity checks (time-based splits, label canon, drift/leakage) must be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substitute for A.R.C.; good infrastructure to host it.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097C1F-6CC9-9773-2F3C-DD512314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F6D2CCD-E780-7E97-BDED-2CC2DE066D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46F382D-A82B-3F29-927E-E2B1A22ACC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Kubeflow Pipelines (KFP)</a:t>
            </a:r>
          </a:p>
        </p:txBody>
      </p:sp>
    </p:spTree>
    <p:extLst>
      <p:ext uri="{BB962C8B-B14F-4D97-AF65-F5344CB8AC3E}">
        <p14:creationId xmlns:p14="http://schemas.microsoft.com/office/powerpoint/2010/main" val="4149967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EF22EA-3ADC-195B-6C8F-BB9BF307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741D8-0B10-AB96-B194-8751BE00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A1613C-1C5D-6BBC-B858-80AE85A3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C73747-2D7B-DBF5-8F33-8063EFD8A9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Lifecycle tooling: Tracking, Models (flavors), Model Registry; compare runs in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Focus: logging params/metrics/artifacts; packaging; governance.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built-in data validation, preprocessing, or splitting. Log outputs from your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Reproducibility: immutable run records, packaged </a:t>
            </a:r>
            <a:r>
              <a:rPr lang="en-US" dirty="0" err="1"/>
              <a:t>envs</a:t>
            </a:r>
            <a:r>
              <a:rPr lang="en-US" dirty="0"/>
              <a:t>, registry lineage; evaluation utilities.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Role with A.R.C.: governance/record layer, not a prep/orchestration replacement.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C7DC169-4D4B-1F3D-A665-66977B7BD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6DC84F0-BA9E-4710-5AF5-35272A0E9FF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EFE68CD-0A28-B59B-9A59-2DD2A1AB5BD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60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B7563C-42CB-9A67-21C4-6E96A8E5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B2E702F-5888-1FD1-5C29-DE1EFC9F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0AE8CB-5EE5-9BDB-73FA-743C038B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2BFF07-670A-556A-CA14-1E5BB094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workflow orchestrator: DAGs, operators/sensors, scheduler, metadata DB, web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native validation/preprocessing/splitting; implement tasks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Reproducibility/ops: persisted run history, per-task logs, metrics.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Domain-agnostic; complements A.R.C. as the scheduling backbone.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4E1430-0D82-9940-736A-748D6714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D31E278-8329-A4BD-3047-C87BC4F3412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F697181-E13D-3469-005E-076197BC153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Apache Airflow</a:t>
            </a:r>
          </a:p>
        </p:txBody>
      </p:sp>
    </p:spTree>
    <p:extLst>
      <p:ext uri="{BB962C8B-B14F-4D97-AF65-F5344CB8AC3E}">
        <p14:creationId xmlns:p14="http://schemas.microsoft.com/office/powerpoint/2010/main" val="3439181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8A817-DC69-AC92-5953-C8BC6E3D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099409"/>
            <a:ext cx="11157743" cy="2659190"/>
          </a:xfrm>
        </p:spPr>
        <p:txBody>
          <a:bodyPr/>
          <a:lstStyle/>
          <a:p>
            <a:pPr algn="ctr"/>
            <a:r>
              <a:rPr lang="de-DE" sz="9600" dirty="0"/>
              <a:t>PREPROCESSING STEPS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B703BE-F7BD-B986-8488-DE5DF48AD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D87A1A-E10B-4CE6-5D12-6B29F9228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460B12-0B0F-276F-4484-3A391507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133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32CE7-A589-D04B-A088-5F1EBE5CA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9B3CF-E845-4146-0882-58C558F8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CLEANING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8FCA660-FC46-CDCE-7791-A15A708A0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C418BB-C80F-BC22-9DE7-40620D6D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5AEE7F-F071-AED4-A2EC-3F0AE02E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130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63A4BFA-F44A-6C35-7019-5CDE22C2F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DDBA2A-83FB-1116-0BDD-8DA220FA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487F1D-7177-6160-0CBB-D309640F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3BE608-5AF9-324A-F12D-12BBE44F1B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en-US" dirty="0"/>
              <a:t>Removes identical rows so patterns aren’t overweighted; reduces leakage across splits.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Needed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Duplicates bias tree splits toward frequent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Needed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Duplicates overweight the loss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Harms generalization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202E74E-0BB6-2BE4-2DD0-B6A22C6A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CDEDB8-0111-FC54-2BCE-E4097F1B6C0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Drop </a:t>
            </a:r>
            <a:r>
              <a:rPr lang="de-DE" dirty="0" err="1"/>
              <a:t>Duplicates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89F5375-0066-03CD-E039-A0B44A3D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53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386F05C4-27BE-9220-70FF-772FEEE9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5D804EB-ED95-93AE-4335-CD8CDEE6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8739-BFB7-40C2-B28E-69BB709E9C11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623131-91DD-ECEB-58A4-F735817A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088268-E537-FD79-096B-6627D69C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23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0084-A16E-A2BB-5B4E-09DE57431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8233B7-CED8-C739-8B07-FD60E9CF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A99AC5-5112-DDF7-5749-F5A32803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C7C1BA-C88D-A466-90A2-1E68889B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813F247-E695-0559-1BE6-4FC758822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en-US" dirty="0"/>
              <a:t>Fills </a:t>
            </a:r>
            <a:r>
              <a:rPr lang="en-US" dirty="0" err="1"/>
              <a:t>NaNs</a:t>
            </a:r>
            <a:r>
              <a:rPr lang="en-US" dirty="0"/>
              <a:t> to keep rows 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/ GBDT: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Needed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Scikit-learn trees don’t train with </a:t>
            </a:r>
            <a:r>
              <a:rPr lang="en-US" dirty="0" err="1"/>
              <a:t>NaNs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Needed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All require complete numeric tensors</a:t>
            </a:r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8069103-70E3-20CB-25CD-E4C93F38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E74C85D-0DFE-D3E0-6ACD-EA92B40A864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Impute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Values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2109702-5892-25AF-58B3-C709A3B4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23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2CA63-30D4-D0FF-93F1-F7D228F4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2501F-E025-CB1F-8F87-8C0404DB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ENCODING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927328-6DA0-88AD-3489-012A0F26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448DEE-E6C5-B199-D935-FBBCEBF3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9A338A-9D51-B9A1-F8AB-F25D0F16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293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B8721-297D-C87D-7FED-746FDA075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5E66C1-60FD-FB9B-1ED7-14CED13D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7C6E35-831F-869B-E8CB-579DB776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3C4066-9EB7-E846-77B7-F062C903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8286DE2-0BEB-7E4C-9DAF-BA58A1589A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de-DE" dirty="0" err="1"/>
              <a:t>Merges</a:t>
            </a:r>
            <a:r>
              <a:rPr lang="de-DE" dirty="0"/>
              <a:t> </a:t>
            </a:r>
            <a:r>
              <a:rPr lang="de-DE" dirty="0" err="1"/>
              <a:t>infrequent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“Other”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cardinality</a:t>
            </a:r>
            <a:r>
              <a:rPr lang="de-DE" dirty="0"/>
              <a:t> and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-offs.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Recommended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Stabilizes</a:t>
            </a:r>
            <a:r>
              <a:rPr lang="de-DE" dirty="0"/>
              <a:t> </a:t>
            </a:r>
            <a:r>
              <a:rPr lang="de-DE" dirty="0" err="1"/>
              <a:t>splits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Shrinks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SVM / MLP / LR: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Recommended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Lowers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after </a:t>
            </a:r>
            <a:r>
              <a:rPr lang="de-DE" dirty="0" err="1"/>
              <a:t>encoding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conditioning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229A7AF-678D-B3E5-92AB-92AB69D4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D049BF9-258E-7F0A-C0AF-565C6F72BE2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/>
          <a:lstStyle/>
          <a:p>
            <a:r>
              <a:rPr lang="de-DE" dirty="0" err="1"/>
              <a:t>Bucket</a:t>
            </a:r>
            <a:r>
              <a:rPr lang="de-DE" dirty="0"/>
              <a:t> Rare </a:t>
            </a:r>
            <a:r>
              <a:rPr lang="de-DE" dirty="0" err="1"/>
              <a:t>Categories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35B1039-150C-D69C-38D3-198EEE69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94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8DF96-ED50-21AA-0CEB-59DF638AF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095341-4441-D5DC-8B41-796AF540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0601EC-F4A8-7A2F-A580-2455AE03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F734D3-2245-1075-D1BC-E5C81FA8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63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697C85-A5A8-2CCC-89BF-46B412E4E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de-DE" dirty="0" err="1"/>
              <a:t>Converts</a:t>
            </a:r>
            <a:r>
              <a:rPr lang="de-DE" dirty="0"/>
              <a:t>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</a:t>
            </a:r>
            <a:r>
              <a:rPr lang="de-DE" dirty="0" err="1"/>
              <a:t>columns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Often</a:t>
            </a:r>
            <a:r>
              <a:rPr lang="de-DE" dirty="0"/>
              <a:t> optional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on </a:t>
            </a:r>
            <a:r>
              <a:rPr lang="de-DE" dirty="0" err="1"/>
              <a:t>categories</a:t>
            </a:r>
            <a:r>
              <a:rPr lang="de-DE" dirty="0"/>
              <a:t> post-</a:t>
            </a:r>
            <a:r>
              <a:rPr lang="de-DE" dirty="0" err="1"/>
              <a:t>encoding</a:t>
            </a:r>
            <a:r>
              <a:rPr lang="de-DE" dirty="0"/>
              <a:t>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But OHE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explode</a:t>
            </a:r>
            <a:r>
              <a:rPr lang="de-DE" dirty="0"/>
              <a:t> </a:t>
            </a:r>
            <a:r>
              <a:rPr lang="de-DE" dirty="0" err="1"/>
              <a:t>width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Needed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Standard </a:t>
            </a:r>
            <a:r>
              <a:rPr lang="de-DE" dirty="0" err="1"/>
              <a:t>for</a:t>
            </a:r>
            <a:r>
              <a:rPr lang="de-DE" dirty="0"/>
              <a:t> linear/separable </a:t>
            </a:r>
            <a:r>
              <a:rPr lang="de-DE" dirty="0" err="1"/>
              <a:t>inputs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Avoids</a:t>
            </a:r>
            <a:r>
              <a:rPr lang="de-DE" dirty="0"/>
              <a:t> </a:t>
            </a:r>
            <a:r>
              <a:rPr lang="de-DE" dirty="0" err="1"/>
              <a:t>spurious</a:t>
            </a:r>
            <a:r>
              <a:rPr lang="de-DE" dirty="0"/>
              <a:t> </a:t>
            </a:r>
            <a:r>
              <a:rPr lang="de-DE" dirty="0" err="1"/>
              <a:t>ordinality</a:t>
            </a:r>
            <a:r>
              <a:rPr lang="de-DE" dirty="0"/>
              <a:t>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80FCFF-12F2-3479-4578-76E1BAB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14DD5FB-59FF-4780-FC59-11B4ECA2AE3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-Hot Encoding (OHE)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080F42D-F122-70B8-4EFF-73D9A495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01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21C71-C882-7C99-0EF4-786DBCC4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C62C1A-1CA7-ABF6-B804-28EB10FB8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51F44F-F71C-5773-52D5-96FA6F66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863BF-88EF-D430-C740-1817F0B5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7F078B2-B1C9-23CE-2AEF-0BAFA2D6F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de-DE" dirty="0" err="1"/>
              <a:t>Replaces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smoothed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/K-</a:t>
            </a:r>
            <a:r>
              <a:rPr lang="de-DE" dirty="0" err="1"/>
              <a:t>folding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Optional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Compact </a:t>
            </a:r>
            <a:r>
              <a:rPr lang="de-DE" dirty="0" err="1"/>
              <a:t>vs</a:t>
            </a:r>
            <a:r>
              <a:rPr lang="de-DE" dirty="0"/>
              <a:t> OHE but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careful</a:t>
            </a:r>
            <a:r>
              <a:rPr lang="de-DE" dirty="0"/>
              <a:t>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Usually</a:t>
            </a:r>
            <a:r>
              <a:rPr lang="de-DE" dirty="0"/>
              <a:t> not </a:t>
            </a:r>
            <a:r>
              <a:rPr lang="de-DE" dirty="0" err="1"/>
              <a:t>used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risk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OHE </a:t>
            </a:r>
            <a:r>
              <a:rPr lang="de-DE" dirty="0" err="1"/>
              <a:t>safer</a:t>
            </a:r>
            <a:r>
              <a:rPr lang="de-DE" dirty="0"/>
              <a:t> / </a:t>
            </a:r>
            <a:r>
              <a:rPr lang="de-DE" dirty="0" err="1"/>
              <a:t>clearer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27F0AD6-DDD6-ADA1-2B57-A5874C87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E721DB-CF3D-9E17-DD6D-75CFC2BAE9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CatBoost</a:t>
            </a:r>
            <a:r>
              <a:rPr lang="de-DE" dirty="0"/>
              <a:t> </a:t>
            </a:r>
            <a:r>
              <a:rPr lang="de-DE" dirty="0" err="1"/>
              <a:t>encoding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9432C25-A363-4B5A-DE13-D11CD5C7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33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017C2-C357-FAC8-C98D-CD73A30A1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F15E03C-63EA-8E48-A3BD-D7E83EF8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5CA43F-2C99-3891-A6D0-82260F1E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68E5C-39E3-5167-1772-DA7EE1C0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65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05A0A48-FB4A-C5C3-02C8-08A4C1C9E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en-US" dirty="0"/>
              <a:t>Replaces category with global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useful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Compact signal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Low leakage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Useful when OHE would explode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Still scale afterward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F2C5D6-4165-02F3-6E78-2F6C3B63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C3FA6A-D421-3496-8812-F4056448837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Count Encoding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746624-F510-B069-F93C-4D98C550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405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8805D-B6CA-C480-A5B1-2D33B38B0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AE191A-C7B1-7090-3F5A-6E55F358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4075A1-7E9F-AA96-49CA-6660A41E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596924-3C2E-59CA-5919-C6772ABC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B05BCF3-8297-C9AC-B53F-5C82F1C61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en-US" dirty="0"/>
              <a:t>Category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mean(target)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models: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Generally not used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High leakage risk unless strictly out-of-fold with strong regularization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56BF815-CE89-8C91-9D54-FBAF6FF9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868F095-A7B0-D14F-44E1-3EC1DE750C9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Target Mean Encoding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699D10-D3E4-D05D-72CF-F5C63BFB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8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B6AEC-1C95-5CA1-B7EF-464E976A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7378F-DB30-BD49-4976-555425F9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FEATURE SELECTION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36AF86-41EA-82A9-7E96-1A4DABB3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DC4859-4741-6D3F-BBE9-FE326D88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C9D2AF-B95C-D07D-E71B-AC013EF4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271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498E4-83A4-25B7-65A4-7AB4A1FB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D5B06C-AE55-D230-8CC2-CAB24F6E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469B-644E-1AA7-88B5-D469E9A3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76B52E-9D01-E2F9-69D8-EBE2073F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AB75577-9BAA-C8AD-2CD6-DF5D28E01E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en-US" dirty="0"/>
              <a:t>Removes features with (near) zero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Avoids useless splits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Speeds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Needed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Improves conditioning and training stability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4B1896F-D832-BA6A-BC18-54F2ABA2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4F109B-CC46-4923-A1DC-E2177DDEB88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Drop Constant / Low-</a:t>
            </a:r>
            <a:r>
              <a:rPr lang="de-DE" dirty="0" err="1"/>
              <a:t>Variance</a:t>
            </a:r>
            <a:r>
              <a:rPr lang="de-DE" dirty="0"/>
              <a:t> Features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FB6A8C-4F6D-64AD-690C-7AAE2EA0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8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EA65-32FA-EA07-C66E-0689FCA92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2B76F4-4909-2CE0-8C41-41F90C6D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4AAAEE-1B85-269C-C27C-F047B591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5236D7-FF21-0007-52BA-A5AE0D8C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69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CCE65C5-6B22-F137-CFA1-C6BE27769A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en-US" dirty="0"/>
              <a:t>Removes one of each highly correlated pair to cut 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shallower trees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less overfit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Needed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reduces multicollinearity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improves convergence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DD2DCD6-7E51-9CD9-973F-9E6FD8A9A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5014FDA-FA5B-CA5E-8E37-77600AEAE94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Drop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Numerics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6F59508-EB9A-8591-2B12-59ACECEB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4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52276A-D018-EBEE-9DD9-1B275153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369780-78AF-A96D-B13E-11B0E852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E07F33-F87C-373D-3B8F-7348D1DD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9EC35B4-2127-7ED4-4982-6C8DC53E2E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TensorFlow Extended (TFX) [3]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Toolkit for defining, running and monitoring end to end ML pipelines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Has component libraries (e.g. TFDV, TFT)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Kubeflow Pipelines (KFP) [4]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Kubernetes-native platform to build and run ML workflows as DAGs (Components)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Focuses on orchestration and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MLflow</a:t>
            </a:r>
            <a:r>
              <a:rPr lang="en-US" dirty="0"/>
              <a:t> [5]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ML lifecycle tooling for experiment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Airflow [6]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 purpose workflow orchestrator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Author/schedule/monitor DAGs of tasks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95A64F4-CB6F-7A7D-FBF5-D1C2F9BF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2BA692B-0090-9D0E-57FE-8EF0A2ED9EC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97972-5E94-379D-D52B-9AA05857587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29865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EC61-97FF-150B-C6B1-2FF695100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8BCF205-7C74-6A17-CC6D-F365CF86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F741CB-7193-D7F4-AFA8-8C65742B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F574A9-D464-E874-8F23-68B24ECA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9350223-D158-7AF4-9A96-EF1AAD16D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de-DE" dirty="0"/>
              <a:t>Rank </a:t>
            </a:r>
            <a:r>
              <a:rPr lang="de-DE" dirty="0" err="1"/>
              <a:t>features</a:t>
            </a:r>
            <a:r>
              <a:rPr lang="de-DE" dirty="0"/>
              <a:t> via RF and </a:t>
            </a:r>
            <a:r>
              <a:rPr lang="de-DE" dirty="0" err="1"/>
              <a:t>keep</a:t>
            </a:r>
            <a:r>
              <a:rPr lang="de-DE" dirty="0"/>
              <a:t> top-k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Optional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trim</a:t>
            </a:r>
            <a:r>
              <a:rPr lang="de-DE" dirty="0"/>
              <a:t> </a:t>
            </a:r>
            <a:r>
              <a:rPr lang="de-DE" dirty="0" err="1"/>
              <a:t>width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useful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Cuts </a:t>
            </a:r>
            <a:r>
              <a:rPr lang="de-DE" dirty="0" err="1"/>
              <a:t>noise</a:t>
            </a:r>
            <a:r>
              <a:rPr lang="de-DE" dirty="0"/>
              <a:t> and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26FCC5C-F9B4-3B80-9EF2-B103DFA2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1D7C01F-7EBB-E9DC-5570-C97E777490B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Feature Selection by RF Importance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F06E5F5-A185-B185-7AE7-4D41AB81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42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68BAD-5735-0EF9-4306-43CCD9362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E3FDEA-C3AC-02B2-5258-B13A4E7A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AA6DD-EAD6-D541-D4A5-573B54ED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EC77FB-1542-E873-014C-252DFFA2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71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4C838D1-5587-A115-0B82-5C1132542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de-DE" dirty="0" err="1"/>
              <a:t>Keeps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MI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 (</a:t>
            </a:r>
            <a:r>
              <a:rPr lang="de-DE" dirty="0" err="1"/>
              <a:t>captures</a:t>
            </a:r>
            <a:r>
              <a:rPr lang="de-DE" dirty="0"/>
              <a:t> non-linear </a:t>
            </a:r>
            <a:r>
              <a:rPr lang="de-DE" dirty="0" err="1"/>
              <a:t>dependence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RF / GBDT: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Optional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non-</a:t>
            </a:r>
            <a:r>
              <a:rPr lang="de-DE" dirty="0" err="1"/>
              <a:t>linearities</a:t>
            </a:r>
            <a:r>
              <a:rPr lang="de-DE" dirty="0"/>
              <a:t> </a:t>
            </a:r>
            <a:r>
              <a:rPr lang="de-DE" dirty="0" err="1"/>
              <a:t>internally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SVM / MLP / LR: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Useful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prefilter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weak</a:t>
            </a:r>
            <a:r>
              <a:rPr lang="de-DE" dirty="0"/>
              <a:t> </a:t>
            </a:r>
            <a:r>
              <a:rPr lang="de-DE" dirty="0" err="1"/>
              <a:t>signals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15CBBFC-5A63-A804-B37C-4DEAA154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5DD9E81-BE87-6FE3-89FA-A8486AE603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Feature Selection by Mutual Information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3E9009-D7F9-9F49-56CD-C7035DA2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07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F3470-6485-A319-DAAE-2B8D9EACD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A72925-4592-74DC-6BB5-A35DCA43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4773CE-518A-E2DA-9133-43217D70A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6AFC50-8FBF-E3DC-083B-E71E9129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7A2CBBA-7858-E6BA-3692-746A3D98B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en-US" dirty="0"/>
              <a:t>Selects features with strong between-class mean separation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Usually not needed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Non-linear splits dominate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 / MLP / LR: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Useful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Classic linear prefilter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57C7987-35BB-9516-2635-AF92FE4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07F69EE-758F-E706-A503-3FBAF165F6D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Feature Selection by ANOVA F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2A72C3-5F15-B298-0035-2CA50D13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69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280FF-9249-528D-6FE0-BC8E47207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439C7-978A-9424-F3BD-11151F0B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766383-3FF0-F5ED-8133-BA6346F87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522EA2-021C-13C9-EC55-750DDA3D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4DC994-65AD-0F35-579E-48EA109B0B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de-DE" dirty="0"/>
              <a:t>Projects </a:t>
            </a:r>
            <a:r>
              <a:rPr lang="de-DE" dirty="0" err="1"/>
              <a:t>numerics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orthogonal </a:t>
            </a:r>
            <a:r>
              <a:rPr lang="de-DE" dirty="0" err="1"/>
              <a:t>components</a:t>
            </a:r>
            <a:r>
              <a:rPr lang="de-DE" dirty="0"/>
              <a:t>; </a:t>
            </a:r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dimension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Usually</a:t>
            </a:r>
            <a:r>
              <a:rPr lang="de-DE" dirty="0"/>
              <a:t> not </a:t>
            </a:r>
            <a:r>
              <a:rPr lang="de-DE" dirty="0" err="1"/>
              <a:t>used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Loses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interpretability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original </a:t>
            </a:r>
            <a:r>
              <a:rPr lang="de-DE" dirty="0" err="1"/>
              <a:t>axes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SVM / MLP / LR: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useful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dimensions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conditioning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C859BD0-0E2C-E542-BA8F-9BF5F1A8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4E8E498-B366-F085-6D91-101874248B8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PCA </a:t>
            </a:r>
            <a:r>
              <a:rPr lang="de-DE" dirty="0" err="1"/>
              <a:t>Reduction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F14304-FA3F-2055-3F79-F341CCB9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46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F2540-544B-5021-441A-32D1067B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ED3C3-E051-F311-B09A-7CEC87C1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514907"/>
            <a:ext cx="11157743" cy="1828193"/>
          </a:xfrm>
        </p:spPr>
        <p:txBody>
          <a:bodyPr/>
          <a:lstStyle/>
          <a:p>
            <a:pPr algn="ctr"/>
            <a:r>
              <a:rPr lang="de-DE" sz="6600" dirty="0"/>
              <a:t>SCALING / NORMALIZATION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EE9461-A1F9-9632-B45C-E1478262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2BA9C3-3148-388C-D1A3-37871D9AB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C4AF82-5F94-4A02-02ED-F3CC2B02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248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98D1C-FCDA-E39E-188A-A58C5A844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0138A7-0412-214F-B1D9-CF2F4711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152DB8-C5BC-5AA1-6170-9B4DEA823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9C1CF1-4B98-7E67-5D87-896AC65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75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A1A8FFD-E18C-8950-8296-724E3B65DE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en-US" dirty="0"/>
              <a:t>Zero-mean / unit-variance per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/ GBDT: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Not needed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Trees are scale-invariant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Needed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Essential for stable optimization and fair margins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BE86E2B-D58F-8CD7-FAF5-78FF1403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1A06A1A-9D0F-C63D-54A6-D6755E8971E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854AEC7-304A-3B3B-CEFA-E47140ED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22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B349F-CC8F-70AB-AE30-C980E0BC9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7BB9C4-8BD2-6970-CFC9-649355C1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13324F-2628-14DD-189C-9DEBF7E2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919125-6B19-B763-09C3-5A081749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2843CC3-FB29-7B54-2426-740D8585A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de-DE" dirty="0"/>
              <a:t>Scales </a:t>
            </a:r>
            <a:r>
              <a:rPr lang="de-DE" dirty="0" err="1"/>
              <a:t>each</a:t>
            </a:r>
            <a:r>
              <a:rPr lang="de-DE" dirty="0"/>
              <a:t> sample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 norm (</a:t>
            </a:r>
            <a:r>
              <a:rPr lang="de-DE" dirty="0" err="1"/>
              <a:t>emphasizes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magnitude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RF / GBDT: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needed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SVM: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helpful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linear </a:t>
            </a:r>
            <a:r>
              <a:rPr lang="de-DE" dirty="0" err="1"/>
              <a:t>approximations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Optional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magnitudes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</a:t>
            </a:r>
            <a:r>
              <a:rPr lang="de-DE" dirty="0" err="1"/>
              <a:t>wildly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ABDA752-4C39-9961-AE74-23DA33F3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6E706FA-D042-115D-8DCF-5A0BCB1CA0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Row</a:t>
            </a:r>
            <a:r>
              <a:rPr lang="de-DE" dirty="0"/>
              <a:t>-Wise L2 </a:t>
            </a:r>
            <a:r>
              <a:rPr lang="de-DE" dirty="0" err="1"/>
              <a:t>Normalization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1B4646E-0D02-06F0-A7DE-D202428C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469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493B-2208-6156-CCFD-247F20A4A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8BEBE-7AC4-F972-E39C-73095C767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514907"/>
            <a:ext cx="11157743" cy="1828193"/>
          </a:xfrm>
        </p:spPr>
        <p:txBody>
          <a:bodyPr/>
          <a:lstStyle/>
          <a:p>
            <a:pPr algn="ctr"/>
            <a:r>
              <a:rPr lang="de-DE" sz="6600" dirty="0"/>
              <a:t>OUTLIER / TRANSFORMATION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CF3005-8720-9C25-4F55-88CC3052F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7FA4B2-C014-F0D6-1FC9-9613E983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D4BC83-FFE1-4597-CC61-1BA065E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804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2E9E-7D5D-1C84-5DF1-632B803A8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04987-A6EC-3E76-4EAE-DF25CF5BB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7BDC17-D83B-3CD4-C236-F8E0A3F6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F668F6-50FC-03EA-4E54-2B1B84A0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A9B373-28DB-BFC4-7DF2-46144A0BA1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en-US" dirty="0"/>
              <a:t>Caps extreme values to reasonable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/ GBDT: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Optional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Trees robust, but clipping can stabilize splits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 / MLP / LR: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Protects from heavy tails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Speeds/steadies 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799B99-6C2E-B7F4-44A0-C328313F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6E763B7-4620-E3B2-A904-82FEC25C759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Clipping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23A6F2-AA14-2294-3351-A1055980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123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C614D-0386-5537-7CAC-BF9E7391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8A69CA-FFB2-2A2B-A24C-45F2A6C7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E2032-4C52-29F4-47E7-1695ABEE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41B038-FB21-5DEE-020A-9DBCAC17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79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934FF4A-C27D-9122-9765-C99AD02A3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de-DE" dirty="0" err="1"/>
              <a:t>Compresses</a:t>
            </a:r>
            <a:r>
              <a:rPr lang="de-DE" dirty="0"/>
              <a:t> heavy-</a:t>
            </a:r>
            <a:r>
              <a:rPr lang="de-DE" dirty="0" err="1"/>
              <a:t>tailed</a:t>
            </a:r>
            <a:r>
              <a:rPr lang="de-DE" dirty="0"/>
              <a:t> </a:t>
            </a:r>
            <a:r>
              <a:rPr lang="de-DE" dirty="0" err="1"/>
              <a:t>numerics</a:t>
            </a:r>
            <a:r>
              <a:rPr lang="de-DE" dirty="0"/>
              <a:t> (log(1+x))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Optional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Minor </a:t>
            </a:r>
            <a:r>
              <a:rPr lang="de-DE" dirty="0" err="1"/>
              <a:t>impact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useful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skew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Improves</a:t>
            </a:r>
            <a:r>
              <a:rPr lang="de-DE" dirty="0"/>
              <a:t> linear </a:t>
            </a:r>
            <a:r>
              <a:rPr lang="de-DE" dirty="0" err="1"/>
              <a:t>separability</a:t>
            </a:r>
            <a:r>
              <a:rPr lang="de-DE" dirty="0"/>
              <a:t> and </a:t>
            </a:r>
            <a:r>
              <a:rPr lang="de-DE" dirty="0" err="1"/>
              <a:t>gradients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2BFBA6B-BFB6-7832-969C-E22A1431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2FD8EC6-C8EC-1CB3-1CC1-059918D0A23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Log1p Transformation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83BC01-F383-EF31-FF7B-2189B363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661B45-7383-33EA-1F27-5E3314AB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smtClean="0"/>
              <a:t>November 11,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DAFA5F-9DF3-4CDE-FCF1-F9FC375B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Fakultät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FAE13D-E530-6DBD-AC26-F6857641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8A7561-5D73-D592-657A-666175F106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0D777D3-9C23-F98A-9697-7CD294F0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D7BD5-BB39-B238-1565-694EFAE4B47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CC5CA920-1EDA-A480-91B2-F792E6874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05882"/>
              </p:ext>
            </p:extLst>
          </p:nvPr>
        </p:nvGraphicFramePr>
        <p:xfrm>
          <a:off x="515938" y="1631155"/>
          <a:ext cx="11157745" cy="4053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59624">
                  <a:extLst>
                    <a:ext uri="{9D8B030D-6E8A-4147-A177-3AD203B41FA5}">
                      <a16:colId xmlns:a16="http://schemas.microsoft.com/office/drawing/2014/main" val="3520444556"/>
                    </a:ext>
                  </a:extLst>
                </a:gridCol>
                <a:gridCol w="830625">
                  <a:extLst>
                    <a:ext uri="{9D8B030D-6E8A-4147-A177-3AD203B41FA5}">
                      <a16:colId xmlns:a16="http://schemas.microsoft.com/office/drawing/2014/main" val="1819279314"/>
                    </a:ext>
                  </a:extLst>
                </a:gridCol>
                <a:gridCol w="2116874">
                  <a:extLst>
                    <a:ext uri="{9D8B030D-6E8A-4147-A177-3AD203B41FA5}">
                      <a16:colId xmlns:a16="http://schemas.microsoft.com/office/drawing/2014/main" val="1485893075"/>
                    </a:ext>
                  </a:extLst>
                </a:gridCol>
                <a:gridCol w="2116874">
                  <a:extLst>
                    <a:ext uri="{9D8B030D-6E8A-4147-A177-3AD203B41FA5}">
                      <a16:colId xmlns:a16="http://schemas.microsoft.com/office/drawing/2014/main" val="1896114335"/>
                    </a:ext>
                  </a:extLst>
                </a:gridCol>
                <a:gridCol w="2116874">
                  <a:extLst>
                    <a:ext uri="{9D8B030D-6E8A-4147-A177-3AD203B41FA5}">
                      <a16:colId xmlns:a16="http://schemas.microsoft.com/office/drawing/2014/main" val="114599722"/>
                    </a:ext>
                  </a:extLst>
                </a:gridCol>
                <a:gridCol w="2116874">
                  <a:extLst>
                    <a:ext uri="{9D8B030D-6E8A-4147-A177-3AD203B41FA5}">
                      <a16:colId xmlns:a16="http://schemas.microsoft.com/office/drawing/2014/main" val="421183347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A.R.C.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TensorFlow Extended (TFX) 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Kubeflow Pipeline (KFP) [4]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err="1"/>
                        <a:t>MLflow</a:t>
                      </a:r>
                      <a:r>
                        <a:rPr lang="en-US" sz="1600" noProof="0" dirty="0"/>
                        <a:t> [5]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/>
                        <a:t>Apache Airflow [6]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026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Dataset readiness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7643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Splitting </a:t>
                      </a:r>
                    </a:p>
                    <a:p>
                      <a:pPr algn="l"/>
                      <a:r>
                        <a:rPr lang="en-US" sz="1600" noProof="0" dirty="0"/>
                        <a:t>(Time-aware)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10692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Preprocessing built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02286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RAW vs. PRE evaluation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22186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Reproducibility artifacts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94927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Cybersecurity alignment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5907468"/>
                  </a:ext>
                </a:extLst>
              </a:tr>
            </a:tbl>
          </a:graphicData>
        </a:graphic>
      </p:graphicFrame>
      <p:pic>
        <p:nvPicPr>
          <p:cNvPr id="15" name="Grafik 14" descr="Schließen mit einfarbiger Füllung">
            <a:extLst>
              <a:ext uri="{FF2B5EF4-FFF2-40B4-BE49-F238E27FC236}">
                <a16:creationId xmlns:a16="http://schemas.microsoft.com/office/drawing/2014/main" id="{F03B2E63-A8E0-466D-6CCE-2B4EFD166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1334" y="5840775"/>
            <a:ext cx="360000" cy="360000"/>
          </a:xfrm>
          <a:prstGeom prst="rect">
            <a:avLst/>
          </a:prstGeom>
        </p:spPr>
      </p:pic>
      <p:pic>
        <p:nvPicPr>
          <p:cNvPr id="28" name="Grafik 27" descr="Puzzleteile mit einfarbiger Füllung">
            <a:extLst>
              <a:ext uri="{FF2B5EF4-FFF2-40B4-BE49-F238E27FC236}">
                <a16:creationId xmlns:a16="http://schemas.microsoft.com/office/drawing/2014/main" id="{D2C7727B-CFFB-A3D4-245E-D3E5B3BBE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8695" y="2284624"/>
            <a:ext cx="429998" cy="429998"/>
          </a:xfrm>
          <a:prstGeom prst="rect">
            <a:avLst/>
          </a:prstGeom>
        </p:spPr>
      </p:pic>
      <p:pic>
        <p:nvPicPr>
          <p:cNvPr id="29" name="Grafik 28" descr="Häkchen mit einfarbiger Füllung">
            <a:extLst>
              <a:ext uri="{FF2B5EF4-FFF2-40B4-BE49-F238E27FC236}">
                <a16:creationId xmlns:a16="http://schemas.microsoft.com/office/drawing/2014/main" id="{A354325F-77A7-19F7-B390-7CF5596A9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1522" y="2319623"/>
            <a:ext cx="360000" cy="360000"/>
          </a:xfrm>
          <a:prstGeom prst="rect">
            <a:avLst/>
          </a:prstGeom>
        </p:spPr>
      </p:pic>
      <p:pic>
        <p:nvPicPr>
          <p:cNvPr id="30" name="Grafik 29" descr="Häkchen mit einfarbiger Füllung">
            <a:extLst>
              <a:ext uri="{FF2B5EF4-FFF2-40B4-BE49-F238E27FC236}">
                <a16:creationId xmlns:a16="http://schemas.microsoft.com/office/drawing/2014/main" id="{A44CC867-EDA9-EB8B-0DDA-DDFEA9211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707" y="2319623"/>
            <a:ext cx="360000" cy="360000"/>
          </a:xfrm>
          <a:prstGeom prst="rect">
            <a:avLst/>
          </a:prstGeom>
        </p:spPr>
      </p:pic>
      <p:pic>
        <p:nvPicPr>
          <p:cNvPr id="31" name="Grafik 30" descr="Häkchen mit einfarbiger Füllung">
            <a:extLst>
              <a:ext uri="{FF2B5EF4-FFF2-40B4-BE49-F238E27FC236}">
                <a16:creationId xmlns:a16="http://schemas.microsoft.com/office/drawing/2014/main" id="{A75DAEA2-5BDA-47F5-D53F-86A6FAACA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707" y="2893056"/>
            <a:ext cx="360000" cy="360000"/>
          </a:xfrm>
          <a:prstGeom prst="rect">
            <a:avLst/>
          </a:prstGeom>
        </p:spPr>
      </p:pic>
      <p:pic>
        <p:nvPicPr>
          <p:cNvPr id="32" name="Grafik 31" descr="Häkchen mit einfarbiger Füllung">
            <a:extLst>
              <a:ext uri="{FF2B5EF4-FFF2-40B4-BE49-F238E27FC236}">
                <a16:creationId xmlns:a16="http://schemas.microsoft.com/office/drawing/2014/main" id="{89689C88-A12F-A5C1-33C6-AF31B6444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707" y="3474400"/>
            <a:ext cx="360000" cy="360000"/>
          </a:xfrm>
          <a:prstGeom prst="rect">
            <a:avLst/>
          </a:prstGeom>
        </p:spPr>
      </p:pic>
      <p:pic>
        <p:nvPicPr>
          <p:cNvPr id="33" name="Grafik 32" descr="Häkchen mit einfarbiger Füllung">
            <a:extLst>
              <a:ext uri="{FF2B5EF4-FFF2-40B4-BE49-F238E27FC236}">
                <a16:creationId xmlns:a16="http://schemas.microsoft.com/office/drawing/2014/main" id="{770D372B-86CA-B7A3-8FDC-37BA9D17D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707" y="4052788"/>
            <a:ext cx="360000" cy="360000"/>
          </a:xfrm>
          <a:prstGeom prst="rect">
            <a:avLst/>
          </a:prstGeom>
        </p:spPr>
      </p:pic>
      <p:pic>
        <p:nvPicPr>
          <p:cNvPr id="34" name="Grafik 33" descr="Häkchen mit einfarbiger Füllung">
            <a:extLst>
              <a:ext uri="{FF2B5EF4-FFF2-40B4-BE49-F238E27FC236}">
                <a16:creationId xmlns:a16="http://schemas.microsoft.com/office/drawing/2014/main" id="{D0D179A6-828E-9E54-066C-045CA67B7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707" y="4645938"/>
            <a:ext cx="360000" cy="360000"/>
          </a:xfrm>
          <a:prstGeom prst="rect">
            <a:avLst/>
          </a:prstGeom>
        </p:spPr>
      </p:pic>
      <p:pic>
        <p:nvPicPr>
          <p:cNvPr id="35" name="Grafik 34" descr="Häkchen mit einfarbiger Füllung">
            <a:extLst>
              <a:ext uri="{FF2B5EF4-FFF2-40B4-BE49-F238E27FC236}">
                <a16:creationId xmlns:a16="http://schemas.microsoft.com/office/drawing/2014/main" id="{D3097F50-3338-F188-B46A-D606E8F83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707" y="5210254"/>
            <a:ext cx="360000" cy="360000"/>
          </a:xfrm>
          <a:prstGeom prst="rect">
            <a:avLst/>
          </a:prstGeom>
        </p:spPr>
      </p:pic>
      <p:pic>
        <p:nvPicPr>
          <p:cNvPr id="36" name="Grafik 35" descr="Puzzleteile mit einfarbiger Füllung">
            <a:extLst>
              <a:ext uri="{FF2B5EF4-FFF2-40B4-BE49-F238E27FC236}">
                <a16:creationId xmlns:a16="http://schemas.microsoft.com/office/drawing/2014/main" id="{ACCCED4F-9B80-B5A5-2147-9D52E841E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9340" y="2858057"/>
            <a:ext cx="429998" cy="429998"/>
          </a:xfrm>
          <a:prstGeom prst="rect">
            <a:avLst/>
          </a:prstGeom>
        </p:spPr>
      </p:pic>
      <p:pic>
        <p:nvPicPr>
          <p:cNvPr id="37" name="Grafik 36" descr="Häkchen mit einfarbiger Füllung">
            <a:extLst>
              <a:ext uri="{FF2B5EF4-FFF2-40B4-BE49-F238E27FC236}">
                <a16:creationId xmlns:a16="http://schemas.microsoft.com/office/drawing/2014/main" id="{95E1C493-49A1-1BEE-CB8B-4C03EDE79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1522" y="3474400"/>
            <a:ext cx="360000" cy="360000"/>
          </a:xfrm>
          <a:prstGeom prst="rect">
            <a:avLst/>
          </a:prstGeom>
        </p:spPr>
      </p:pic>
      <p:pic>
        <p:nvPicPr>
          <p:cNvPr id="38" name="Grafik 37" descr="Puzzleteile mit einfarbiger Füllung">
            <a:extLst>
              <a:ext uri="{FF2B5EF4-FFF2-40B4-BE49-F238E27FC236}">
                <a16:creationId xmlns:a16="http://schemas.microsoft.com/office/drawing/2014/main" id="{D27699CC-9833-7B5B-259A-BC558CD53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8695" y="3442580"/>
            <a:ext cx="429998" cy="429998"/>
          </a:xfrm>
          <a:prstGeom prst="rect">
            <a:avLst/>
          </a:prstGeom>
        </p:spPr>
      </p:pic>
      <p:pic>
        <p:nvPicPr>
          <p:cNvPr id="42" name="Grafik 41" descr="Puzzleteile mit einfarbiger Füllung">
            <a:extLst>
              <a:ext uri="{FF2B5EF4-FFF2-40B4-BE49-F238E27FC236}">
                <a16:creationId xmlns:a16="http://schemas.microsoft.com/office/drawing/2014/main" id="{9BA79391-3E43-A49B-9579-2CB3431BC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0831" y="4012409"/>
            <a:ext cx="429998" cy="429998"/>
          </a:xfrm>
          <a:prstGeom prst="rect">
            <a:avLst/>
          </a:prstGeom>
        </p:spPr>
      </p:pic>
      <p:pic>
        <p:nvPicPr>
          <p:cNvPr id="45" name="Grafik 44" descr="Häkchen mit einfarbiger Füllung">
            <a:extLst>
              <a:ext uri="{FF2B5EF4-FFF2-40B4-BE49-F238E27FC236}">
                <a16:creationId xmlns:a16="http://schemas.microsoft.com/office/drawing/2014/main" id="{B7A72410-A962-235F-4023-DA87D691C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4339" y="4651971"/>
            <a:ext cx="360000" cy="360000"/>
          </a:xfrm>
          <a:prstGeom prst="rect">
            <a:avLst/>
          </a:prstGeom>
        </p:spPr>
      </p:pic>
      <p:pic>
        <p:nvPicPr>
          <p:cNvPr id="47" name="Grafik 46" descr="Puzzleteile mit einfarbiger Füllung">
            <a:extLst>
              <a:ext uri="{FF2B5EF4-FFF2-40B4-BE49-F238E27FC236}">
                <a16:creationId xmlns:a16="http://schemas.microsoft.com/office/drawing/2014/main" id="{9E0AD20D-93E8-94A3-A149-02CBC558E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9198" y="2279858"/>
            <a:ext cx="429998" cy="429998"/>
          </a:xfrm>
          <a:prstGeom prst="rect">
            <a:avLst/>
          </a:prstGeom>
        </p:spPr>
      </p:pic>
      <p:pic>
        <p:nvPicPr>
          <p:cNvPr id="48" name="Grafik 47" descr="Puzzleteile mit einfarbiger Füllung">
            <a:extLst>
              <a:ext uri="{FF2B5EF4-FFF2-40B4-BE49-F238E27FC236}">
                <a16:creationId xmlns:a16="http://schemas.microsoft.com/office/drawing/2014/main" id="{89F0ABDD-E1DD-2D02-3C4F-F0CA56C3A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9198" y="2858057"/>
            <a:ext cx="429998" cy="429998"/>
          </a:xfrm>
          <a:prstGeom prst="rect">
            <a:avLst/>
          </a:prstGeom>
        </p:spPr>
      </p:pic>
      <p:pic>
        <p:nvPicPr>
          <p:cNvPr id="49" name="Grafik 48" descr="Puzzleteile mit einfarbiger Füllung">
            <a:extLst>
              <a:ext uri="{FF2B5EF4-FFF2-40B4-BE49-F238E27FC236}">
                <a16:creationId xmlns:a16="http://schemas.microsoft.com/office/drawing/2014/main" id="{00C6011D-6664-A206-E320-DC5455E7B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3651" y="3443076"/>
            <a:ext cx="429998" cy="429998"/>
          </a:xfrm>
          <a:prstGeom prst="rect">
            <a:avLst/>
          </a:prstGeom>
        </p:spPr>
      </p:pic>
      <p:pic>
        <p:nvPicPr>
          <p:cNvPr id="50" name="Grafik 49" descr="Puzzleteile mit einfarbiger Füllung">
            <a:extLst>
              <a:ext uri="{FF2B5EF4-FFF2-40B4-BE49-F238E27FC236}">
                <a16:creationId xmlns:a16="http://schemas.microsoft.com/office/drawing/2014/main" id="{C707B44D-5659-1180-8C08-CD54EE103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0714" y="4028095"/>
            <a:ext cx="429998" cy="429998"/>
          </a:xfrm>
          <a:prstGeom prst="rect">
            <a:avLst/>
          </a:prstGeom>
        </p:spPr>
      </p:pic>
      <p:pic>
        <p:nvPicPr>
          <p:cNvPr id="51" name="Grafik 50" descr="Puzzleteile mit einfarbiger Füllung">
            <a:extLst>
              <a:ext uri="{FF2B5EF4-FFF2-40B4-BE49-F238E27FC236}">
                <a16:creationId xmlns:a16="http://schemas.microsoft.com/office/drawing/2014/main" id="{D47A175E-BD12-712C-AF2C-7BD642FBF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3651" y="4602196"/>
            <a:ext cx="429998" cy="429998"/>
          </a:xfrm>
          <a:prstGeom prst="rect">
            <a:avLst/>
          </a:prstGeom>
        </p:spPr>
      </p:pic>
      <p:pic>
        <p:nvPicPr>
          <p:cNvPr id="54" name="Grafik 53" descr="Schließen mit einfarbiger Füllung">
            <a:extLst>
              <a:ext uri="{FF2B5EF4-FFF2-40B4-BE49-F238E27FC236}">
                <a16:creationId xmlns:a16="http://schemas.microsoft.com/office/drawing/2014/main" id="{DA161A07-6254-A375-7D39-62F563E7D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6874" y="2903470"/>
            <a:ext cx="360000" cy="360000"/>
          </a:xfrm>
          <a:prstGeom prst="rect">
            <a:avLst/>
          </a:prstGeom>
        </p:spPr>
      </p:pic>
      <p:pic>
        <p:nvPicPr>
          <p:cNvPr id="56" name="Grafik 55" descr="Puzzleteile mit einfarbiger Füllung">
            <a:extLst>
              <a:ext uri="{FF2B5EF4-FFF2-40B4-BE49-F238E27FC236}">
                <a16:creationId xmlns:a16="http://schemas.microsoft.com/office/drawing/2014/main" id="{606F369D-FA1B-C62C-97F5-3916E84BF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1173" y="4012409"/>
            <a:ext cx="429998" cy="429998"/>
          </a:xfrm>
          <a:prstGeom prst="rect">
            <a:avLst/>
          </a:prstGeom>
        </p:spPr>
      </p:pic>
      <p:pic>
        <p:nvPicPr>
          <p:cNvPr id="57" name="Grafik 56" descr="Schließen mit einfarbiger Füllung">
            <a:extLst>
              <a:ext uri="{FF2B5EF4-FFF2-40B4-BE49-F238E27FC236}">
                <a16:creationId xmlns:a16="http://schemas.microsoft.com/office/drawing/2014/main" id="{6961CE1E-2B07-F817-5C3E-2649163BD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954" y="4085188"/>
            <a:ext cx="360000" cy="360000"/>
          </a:xfrm>
          <a:prstGeom prst="rect">
            <a:avLst/>
          </a:prstGeom>
        </p:spPr>
      </p:pic>
      <p:pic>
        <p:nvPicPr>
          <p:cNvPr id="58" name="Grafik 57" descr="Häkchen mit einfarbiger Füllung">
            <a:extLst>
              <a:ext uri="{FF2B5EF4-FFF2-40B4-BE49-F238E27FC236}">
                <a16:creationId xmlns:a16="http://schemas.microsoft.com/office/drawing/2014/main" id="{F69A0F37-E5FF-E093-1DFA-45A9579D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6874" y="4651971"/>
            <a:ext cx="360000" cy="360000"/>
          </a:xfrm>
          <a:prstGeom prst="rect">
            <a:avLst/>
          </a:prstGeom>
        </p:spPr>
      </p:pic>
      <p:pic>
        <p:nvPicPr>
          <p:cNvPr id="61" name="Grafik 60" descr="Schließen mit einfarbiger Füllung">
            <a:extLst>
              <a:ext uri="{FF2B5EF4-FFF2-40B4-BE49-F238E27FC236}">
                <a16:creationId xmlns:a16="http://schemas.microsoft.com/office/drawing/2014/main" id="{3B0DEE95-AAD1-4938-71C1-5FB5614F3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7148" y="2893056"/>
            <a:ext cx="360000" cy="360000"/>
          </a:xfrm>
          <a:prstGeom prst="rect">
            <a:avLst/>
          </a:prstGeom>
        </p:spPr>
      </p:pic>
      <p:pic>
        <p:nvPicPr>
          <p:cNvPr id="63" name="Grafik 62" descr="Schließen mit einfarbiger Füllung">
            <a:extLst>
              <a:ext uri="{FF2B5EF4-FFF2-40B4-BE49-F238E27FC236}">
                <a16:creationId xmlns:a16="http://schemas.microsoft.com/office/drawing/2014/main" id="{BCFD5D04-861B-608A-5FC1-4988DF9BF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9413" y="4082837"/>
            <a:ext cx="360000" cy="360000"/>
          </a:xfrm>
          <a:prstGeom prst="rect">
            <a:avLst/>
          </a:prstGeom>
        </p:spPr>
      </p:pic>
      <p:pic>
        <p:nvPicPr>
          <p:cNvPr id="66" name="Grafik 65" descr="Puzzleteile mit einfarbiger Füllung">
            <a:extLst>
              <a:ext uri="{FF2B5EF4-FFF2-40B4-BE49-F238E27FC236}">
                <a16:creationId xmlns:a16="http://schemas.microsoft.com/office/drawing/2014/main" id="{F1D9F0E1-E1ED-3C15-B477-8AFF27B73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2149" y="4621241"/>
            <a:ext cx="429998" cy="429998"/>
          </a:xfrm>
          <a:prstGeom prst="rect">
            <a:avLst/>
          </a:prstGeom>
        </p:spPr>
      </p:pic>
      <p:pic>
        <p:nvPicPr>
          <p:cNvPr id="67" name="Grafik 66" descr="Puzzleteile mit einfarbiger Füllung">
            <a:extLst>
              <a:ext uri="{FF2B5EF4-FFF2-40B4-BE49-F238E27FC236}">
                <a16:creationId xmlns:a16="http://schemas.microsoft.com/office/drawing/2014/main" id="{FC4E78FA-E594-DD49-952A-CDBAF506C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1875" y="3439401"/>
            <a:ext cx="429998" cy="429998"/>
          </a:xfrm>
          <a:prstGeom prst="rect">
            <a:avLst/>
          </a:prstGeom>
        </p:spPr>
      </p:pic>
      <p:pic>
        <p:nvPicPr>
          <p:cNvPr id="68" name="Grafik 67" descr="Puzzleteile mit einfarbiger Füllung">
            <a:extLst>
              <a:ext uri="{FF2B5EF4-FFF2-40B4-BE49-F238E27FC236}">
                <a16:creationId xmlns:a16="http://schemas.microsoft.com/office/drawing/2014/main" id="{8BAA1938-2725-A50C-082D-BEE8A962D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2149" y="3444352"/>
            <a:ext cx="429998" cy="429998"/>
          </a:xfrm>
          <a:prstGeom prst="rect">
            <a:avLst/>
          </a:prstGeom>
        </p:spPr>
      </p:pic>
      <p:pic>
        <p:nvPicPr>
          <p:cNvPr id="69" name="Grafik 68" descr="Puzzleteile mit einfarbiger Füllung">
            <a:extLst>
              <a:ext uri="{FF2B5EF4-FFF2-40B4-BE49-F238E27FC236}">
                <a16:creationId xmlns:a16="http://schemas.microsoft.com/office/drawing/2014/main" id="{9929B960-EBEE-9F61-4383-DCDC18EC4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1875" y="2278406"/>
            <a:ext cx="429998" cy="429998"/>
          </a:xfrm>
          <a:prstGeom prst="rect">
            <a:avLst/>
          </a:prstGeom>
        </p:spPr>
      </p:pic>
      <p:pic>
        <p:nvPicPr>
          <p:cNvPr id="70" name="Grafik 69" descr="Puzzleteile mit einfarbiger Füllung">
            <a:extLst>
              <a:ext uri="{FF2B5EF4-FFF2-40B4-BE49-F238E27FC236}">
                <a16:creationId xmlns:a16="http://schemas.microsoft.com/office/drawing/2014/main" id="{8EEF0966-23E7-9D47-1A46-118C7567A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2149" y="2267463"/>
            <a:ext cx="429998" cy="429998"/>
          </a:xfrm>
          <a:prstGeom prst="rect">
            <a:avLst/>
          </a:prstGeom>
        </p:spPr>
      </p:pic>
      <p:pic>
        <p:nvPicPr>
          <p:cNvPr id="71" name="Grafik 70" descr="Schließen mit einfarbiger Füllung">
            <a:extLst>
              <a:ext uri="{FF2B5EF4-FFF2-40B4-BE49-F238E27FC236}">
                <a16:creationId xmlns:a16="http://schemas.microsoft.com/office/drawing/2014/main" id="{337C937D-1B64-8378-94E8-8BC32434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0755" y="4056644"/>
            <a:ext cx="360000" cy="360000"/>
          </a:xfrm>
          <a:prstGeom prst="rect">
            <a:avLst/>
          </a:prstGeom>
        </p:spPr>
      </p:pic>
      <p:pic>
        <p:nvPicPr>
          <p:cNvPr id="72" name="Grafik 71" descr="Schließen mit einfarbiger Füllung">
            <a:extLst>
              <a:ext uri="{FF2B5EF4-FFF2-40B4-BE49-F238E27FC236}">
                <a16:creationId xmlns:a16="http://schemas.microsoft.com/office/drawing/2014/main" id="{F9B5CC6A-CAFB-DEAB-B92A-3AFBD6734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876" y="4068839"/>
            <a:ext cx="360000" cy="360000"/>
          </a:xfrm>
          <a:prstGeom prst="rect">
            <a:avLst/>
          </a:prstGeom>
        </p:spPr>
      </p:pic>
      <p:pic>
        <p:nvPicPr>
          <p:cNvPr id="73" name="Grafik 72" descr="Puzzleteile mit einfarbiger Füllung">
            <a:extLst>
              <a:ext uri="{FF2B5EF4-FFF2-40B4-BE49-F238E27FC236}">
                <a16:creationId xmlns:a16="http://schemas.microsoft.com/office/drawing/2014/main" id="{74557606-6975-C8ED-402F-01A0AC299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1632" y="4028095"/>
            <a:ext cx="429998" cy="429998"/>
          </a:xfrm>
          <a:prstGeom prst="rect">
            <a:avLst/>
          </a:prstGeom>
        </p:spPr>
      </p:pic>
      <p:pic>
        <p:nvPicPr>
          <p:cNvPr id="74" name="Grafik 73" descr="Schließen mit einfarbiger Füllung">
            <a:extLst>
              <a:ext uri="{FF2B5EF4-FFF2-40B4-BE49-F238E27FC236}">
                <a16:creationId xmlns:a16="http://schemas.microsoft.com/office/drawing/2014/main" id="{CD534685-AE37-82A4-ED45-CAF03FE32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4339" y="5212643"/>
            <a:ext cx="360000" cy="360000"/>
          </a:xfrm>
          <a:prstGeom prst="rect">
            <a:avLst/>
          </a:prstGeom>
        </p:spPr>
      </p:pic>
      <p:pic>
        <p:nvPicPr>
          <p:cNvPr id="75" name="Grafik 74" descr="Schließen mit einfarbiger Füllung">
            <a:extLst>
              <a:ext uri="{FF2B5EF4-FFF2-40B4-BE49-F238E27FC236}">
                <a16:creationId xmlns:a16="http://schemas.microsoft.com/office/drawing/2014/main" id="{B6D1A24D-3F38-3131-F9C1-47C5DCFDE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650" y="5209641"/>
            <a:ext cx="360000" cy="360000"/>
          </a:xfrm>
          <a:prstGeom prst="rect">
            <a:avLst/>
          </a:prstGeom>
        </p:spPr>
      </p:pic>
      <p:pic>
        <p:nvPicPr>
          <p:cNvPr id="76" name="Grafik 75" descr="Schließen mit einfarbiger Füllung">
            <a:extLst>
              <a:ext uri="{FF2B5EF4-FFF2-40B4-BE49-F238E27FC236}">
                <a16:creationId xmlns:a16="http://schemas.microsoft.com/office/drawing/2014/main" id="{A26B867A-34A8-C281-5432-C0185F7B1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6874" y="5220168"/>
            <a:ext cx="360000" cy="360000"/>
          </a:xfrm>
          <a:prstGeom prst="rect">
            <a:avLst/>
          </a:prstGeom>
        </p:spPr>
      </p:pic>
      <p:pic>
        <p:nvPicPr>
          <p:cNvPr id="77" name="Grafik 76" descr="Schließen mit einfarbiger Füllung">
            <a:extLst>
              <a:ext uri="{FF2B5EF4-FFF2-40B4-BE49-F238E27FC236}">
                <a16:creationId xmlns:a16="http://schemas.microsoft.com/office/drawing/2014/main" id="{9B8C5499-C694-D362-B54A-A250C332B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1630" y="5214640"/>
            <a:ext cx="360000" cy="360000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49A2D48C-2CFC-24DD-78C7-06F84BD5EEF8}"/>
              </a:ext>
            </a:extLst>
          </p:cNvPr>
          <p:cNvSpPr txBox="1"/>
          <p:nvPr/>
        </p:nvSpPr>
        <p:spPr>
          <a:xfrm>
            <a:off x="10233682" y="5895973"/>
            <a:ext cx="1440000" cy="24981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 included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53B979F3-7C4B-7D86-6F71-E2AF06761E48}"/>
              </a:ext>
            </a:extLst>
          </p:cNvPr>
          <p:cNvSpPr txBox="1"/>
          <p:nvPr/>
        </p:nvSpPr>
        <p:spPr>
          <a:xfrm>
            <a:off x="7708954" y="5895973"/>
            <a:ext cx="216000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>
                <a:solidFill>
                  <a:srgbClr val="FFC000"/>
                </a:solidFill>
                <a:latin typeface="Arial"/>
              </a:rPr>
              <a:t>Needs custom code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0" name="Grafik 79" descr="Puzzleteile mit einfarbiger Füllung">
            <a:extLst>
              <a:ext uri="{FF2B5EF4-FFF2-40B4-BE49-F238E27FC236}">
                <a16:creationId xmlns:a16="http://schemas.microsoft.com/office/drawing/2014/main" id="{95D244A7-9C7A-5294-392C-0CDAF0EBA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2153" y="5805776"/>
            <a:ext cx="429998" cy="429998"/>
          </a:xfrm>
          <a:prstGeom prst="rect">
            <a:avLst/>
          </a:prstGeom>
        </p:spPr>
      </p:pic>
      <p:sp>
        <p:nvSpPr>
          <p:cNvPr id="82" name="Textfeld 81">
            <a:extLst>
              <a:ext uri="{FF2B5EF4-FFF2-40B4-BE49-F238E27FC236}">
                <a16:creationId xmlns:a16="http://schemas.microsoft.com/office/drawing/2014/main" id="{112A666D-4361-C6DF-ABF7-00C8B39C2F5B}"/>
              </a:ext>
            </a:extLst>
          </p:cNvPr>
          <p:cNvSpPr txBox="1"/>
          <p:nvPr/>
        </p:nvSpPr>
        <p:spPr>
          <a:xfrm>
            <a:off x="6231643" y="5896727"/>
            <a:ext cx="1080000" cy="24981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>
                <a:solidFill>
                  <a:srgbClr val="00B050"/>
                </a:solidFill>
                <a:latin typeface="Arial"/>
              </a:rPr>
              <a:t>I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ncluded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3" name="Grafik 82" descr="Häkchen mit einfarbiger Füllung">
            <a:extLst>
              <a:ext uri="{FF2B5EF4-FFF2-40B4-BE49-F238E27FC236}">
                <a16:creationId xmlns:a16="http://schemas.microsoft.com/office/drawing/2014/main" id="{43F6FC58-DB62-6C57-25AE-E4269638E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1643" y="5840775"/>
            <a:ext cx="360000" cy="360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08FF22E-9B85-D875-4150-37D4B4C2CE0D}"/>
              </a:ext>
            </a:extLst>
          </p:cNvPr>
          <p:cNvSpPr txBox="1"/>
          <p:nvPr/>
        </p:nvSpPr>
        <p:spPr>
          <a:xfrm>
            <a:off x="515938" y="1422701"/>
            <a:ext cx="11157744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widely used ML infrastructure frameworks in comparison to the goals of this thesis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307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946C3-95D3-07C1-75AB-9E694957E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A8E41-2196-831D-0A11-25B88EC6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CLASS IMBALANCE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3CD54C-B154-AEDF-91BF-7D55C4C71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F47760-FB97-609D-93EA-61F6D59F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146429-EBE9-7EF5-C91F-3295B9DA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9425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F7096-2178-1CE3-CA67-8AC83A526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D27CB-84C9-B17E-3E57-6FC8AE2F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B7E41B-D29E-5CB0-E238-BF05519B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C948BE-22F2-4FEC-5AE9-9DF4306D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81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D00D1E-96B6-6E23-9106-19C3B1103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en-US" dirty="0"/>
              <a:t>Up-weights minority class in the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Useful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Fairer splits on rare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Needed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Boosts recall on minority classes without resampling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422919B-4AC1-B1E4-4E6C-C385A5F9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FEC3549-4275-78C3-5851-C18BC9576D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Weights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1FF6DD-6E38-00E1-06AD-E4E19562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655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42FEE-C643-084B-5898-49D9203F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26246-F801-8F82-5B38-F69A7C42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4A2ACE-33B4-D8A5-166F-5E57E96F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63B4D3-A8FA-7377-5E65-48CEDD77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5E9784-B1D4-A340-FA83-E20AD2A36F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en-US" dirty="0"/>
              <a:t>Rebalances the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/ GBDT: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Optional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Can help but watch overfit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 / MLP / LR: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Useful when class weights aren’t enough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 drift in feature space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1008716-4492-1AEC-C344-1E517B98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79E20E5-F255-9848-96FC-55DA4ABF4D9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Resampling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8E539B9-BFF7-2CA0-1156-8112C5ED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90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80F8-9717-2F23-6C00-8EC04EAAC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C6F3D-D225-C348-51A8-A84E480E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514907"/>
            <a:ext cx="11157743" cy="1828193"/>
          </a:xfrm>
        </p:spPr>
        <p:txBody>
          <a:bodyPr/>
          <a:lstStyle/>
          <a:p>
            <a:pPr algn="ctr"/>
            <a:r>
              <a:rPr lang="de-DE" sz="6600" dirty="0"/>
              <a:t>SVM KERNEL APPROXIMATION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E06F4E-2568-8604-3F50-30EA42DA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B87690-4422-0306-B101-D4BA8D42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D8146B-3946-99AA-5754-97981F70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3159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58EB8-9DB6-6564-1CA4-73F1B39B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2B7363-B395-0DAC-900D-C7EAB037C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37C8F2-20C8-A0CD-95C7-339B33AC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DE33C-7273-E50C-A456-10B0747B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84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C58112E-EB78-C2FA-F905-C99CE9279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de-DE" dirty="0" err="1"/>
              <a:t>Approximates</a:t>
            </a:r>
            <a:r>
              <a:rPr lang="de-DE" dirty="0"/>
              <a:t> RBF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finite </a:t>
            </a:r>
            <a:r>
              <a:rPr lang="de-DE" dirty="0" err="1"/>
              <a:t>features</a:t>
            </a:r>
            <a:r>
              <a:rPr lang="de-DE" dirty="0"/>
              <a:t> and  </a:t>
            </a:r>
            <a:r>
              <a:rPr lang="de-DE" dirty="0" err="1"/>
              <a:t>trains</a:t>
            </a:r>
            <a:r>
              <a:rPr lang="de-DE" dirty="0"/>
              <a:t> a linear SVM on </a:t>
            </a:r>
            <a:r>
              <a:rPr lang="de-DE" dirty="0" err="1"/>
              <a:t>them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RF / GBDT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applicable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SVM: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Useful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Kernel-like power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/</a:t>
            </a:r>
            <a:r>
              <a:rPr lang="de-DE" dirty="0" err="1"/>
              <a:t>inference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B33F737-D47C-C3AF-C3AA-48A761F9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06088C8-E1F8-3422-CBF4-32F701DEB0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SVM Kernel Approximation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1E0F5C7-CC03-2536-7C3D-6917B6DF1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98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6B2C4-C88F-46DC-C659-85D951F33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FF013-DE9A-F1F7-2730-CA1C32CEB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TIME FEATURES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5694F2-BCE0-200E-A210-C2509E5C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8FB78A-CCE1-6350-C667-DB5EE49B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A5ED0F-18B1-9F21-6A45-C9130856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2540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F7001-913F-2068-B2E9-CF7A4CBE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52203A-B841-4867-2BEB-AB738120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5BE854-94DD-B06D-9160-4CDA78DF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FBB366-E4E8-5EAB-8914-4C23BE10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86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F4F5769-5520-6B57-12ED-6078911887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509159" cy="4569619"/>
          </a:xfrm>
        </p:spPr>
        <p:txBody>
          <a:bodyPr/>
          <a:lstStyle/>
          <a:p>
            <a:r>
              <a:rPr lang="de-DE" dirty="0" err="1"/>
              <a:t>Derives</a:t>
            </a:r>
            <a:r>
              <a:rPr lang="de-DE" dirty="0"/>
              <a:t> </a:t>
            </a:r>
            <a:r>
              <a:rPr lang="de-DE" dirty="0" err="1"/>
              <a:t>calendar</a:t>
            </a:r>
            <a:r>
              <a:rPr lang="de-DE" dirty="0"/>
              <a:t>/lag/</a:t>
            </a:r>
            <a:r>
              <a:rPr lang="de-DE" dirty="0" err="1"/>
              <a:t>interval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; </a:t>
            </a:r>
            <a:r>
              <a:rPr lang="de-DE" dirty="0" err="1"/>
              <a:t>exposes</a:t>
            </a:r>
            <a:r>
              <a:rPr lang="de-DE" dirty="0"/>
              <a:t> temporal </a:t>
            </a:r>
            <a:r>
              <a:rPr lang="de-DE" dirty="0" err="1"/>
              <a:t>structure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RF / GBDT: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Recommended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Informative </a:t>
            </a:r>
            <a:r>
              <a:rPr lang="de-DE" dirty="0" err="1"/>
              <a:t>splits</a:t>
            </a:r>
            <a:r>
              <a:rPr lang="de-DE" dirty="0"/>
              <a:t> and </a:t>
            </a:r>
            <a:r>
              <a:rPr lang="de-DE" dirty="0" err="1"/>
              <a:t>interactions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SVM / MLP / LR: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Recommended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separability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Supports </a:t>
            </a:r>
            <a:r>
              <a:rPr lang="de-DE" dirty="0" err="1"/>
              <a:t>recall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BEFBE9-8723-8295-35EC-33D6E936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Preprocessing steps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907FC31-585F-D6ED-20E1-DA240AD399A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Add Time Features</a:t>
            </a:r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30334AB-3D2F-91E9-0618-64D7FCBC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77" y="1631156"/>
            <a:ext cx="6648586" cy="45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5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303D9-CDBE-AA70-8599-68F066CE3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A62D3-C5AE-1723-B6AC-E6B571B8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PREPROCESSING ORDER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C6F643-0A28-86B9-5A1C-57C8A4B52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3BECD3-31CB-1314-62B2-78CAEFD5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1111A3-6041-B56B-1ABF-B0E1F178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3790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4F6EA1-782C-FA97-6ED7-43035A84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703AF1-764A-B549-A392-F270287A8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CBADBC-C80F-FD7D-F80E-DA220E92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1F4E67-815C-8246-C6BA-3505A530F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labels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Time Features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Drop </a:t>
            </a:r>
            <a:r>
              <a:rPr lang="de-DE" dirty="0" err="1"/>
              <a:t>Duplicates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Missing</a:t>
            </a:r>
            <a:r>
              <a:rPr lang="de-DE" dirty="0"/>
              <a:t> Values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Bucket</a:t>
            </a:r>
            <a:r>
              <a:rPr lang="de-DE" dirty="0"/>
              <a:t> Rare </a:t>
            </a:r>
            <a:r>
              <a:rPr lang="de-DE" dirty="0" err="1"/>
              <a:t>Categories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Encoding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Encodings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(e.g.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Feature </a:t>
            </a:r>
            <a:r>
              <a:rPr lang="de-DE" dirty="0" err="1"/>
              <a:t>selection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Outlierer</a:t>
            </a:r>
            <a:r>
              <a:rPr lang="de-DE" dirty="0"/>
              <a:t> &amp; </a:t>
            </a:r>
            <a:r>
              <a:rPr lang="de-DE" dirty="0" err="1"/>
              <a:t>Transformations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Scaling</a:t>
            </a:r>
            <a:r>
              <a:rPr lang="de-DE" dirty="0"/>
              <a:t> &amp; </a:t>
            </a:r>
            <a:r>
              <a:rPr lang="de-DE" dirty="0" err="1"/>
              <a:t>Normalisation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Kernel Approximation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D7894B4-8D6A-01C8-BFAF-955F30AA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65BB314-3A31-D23E-A144-D8B62FB7A04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7572699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6ED57-C459-2677-0706-AE8749DCD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F0E6B-2E68-419C-2D02-89891239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FULL RESULTS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F1569B-482E-1C2A-2E05-E260F993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18DF0E-5C02-0BD5-6ACC-AE785A85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8B4B0B-AB5A-2510-BD65-D1A63897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67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15664-DC3B-4CEC-6BAD-174CEFAA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94AC45-0D86-2B0D-F1D6-FDBB3B06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November 11,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041B2D-3F61-7887-EDF4-DF4051A0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6B3693-02E6-08CA-FB40-E260D047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F68B16-BC4B-5F26-0EAF-F0DE820F46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End to end framework</a:t>
            </a:r>
          </a:p>
          <a:p>
            <a:r>
              <a:rPr lang="en-US" noProof="0" dirty="0"/>
              <a:t>Before training: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noProof="0" dirty="0" err="1"/>
              <a:t>chema</a:t>
            </a:r>
            <a:r>
              <a:rPr lang="en-US" noProof="0" dirty="0"/>
              <a:t> &amp; label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Leakage safe splits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Documented preprocessing</a:t>
            </a:r>
          </a:p>
          <a:p>
            <a:r>
              <a:rPr lang="en-US" dirty="0"/>
              <a:t>Training</a:t>
            </a:r>
            <a:endParaRPr lang="en-US" noProof="0" dirty="0"/>
          </a:p>
          <a:p>
            <a:r>
              <a:rPr lang="en-US" dirty="0"/>
              <a:t>After</a:t>
            </a:r>
            <a:r>
              <a:rPr lang="en-US" noProof="0" dirty="0"/>
              <a:t> training: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Model performance Evaluation (with comparison)</a:t>
            </a:r>
          </a:p>
          <a:p>
            <a:r>
              <a:rPr lang="en-US" noProof="0" dirty="0"/>
              <a:t>Overall: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Detailed documentation for 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Report for audits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Artifacts export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2832E2-28F2-734F-EFE6-5891CA3C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Related Work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0415C51-DE41-3523-2A6F-9F048850F82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0" dirty="0"/>
              <a:t>Positioning</a:t>
            </a:r>
          </a:p>
        </p:txBody>
      </p:sp>
    </p:spTree>
    <p:extLst>
      <p:ext uri="{BB962C8B-B14F-4D97-AF65-F5344CB8AC3E}">
        <p14:creationId xmlns:p14="http://schemas.microsoft.com/office/powerpoint/2010/main" val="26877407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F4349-584F-9FB8-BC34-FE8172458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C4068-371F-8C4E-87D2-CB44D3D4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SCHEMA VALIDATOR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6E6360-9C7A-0FB6-D4C5-380BBF79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77BF1-8764-D06A-6492-09C0A0DC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CF5193-ED11-8258-7B53-6449356C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5360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E18ECA-632D-3022-D904-849EDDB9B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7C34B6-7A04-8679-B4D7-AABFB8DB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3AA1D0-F11E-23A3-BE96-74671DBB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ABBDD3-065E-C016-44F9-17737183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D5EB925-1E47-2B86-1549-1626AB7972A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4AEAE93-891F-8DE5-A5A5-3212176A6C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Validator</a:t>
            </a:r>
            <a:r>
              <a:rPr lang="de-DE" dirty="0"/>
              <a:t> </a:t>
            </a:r>
            <a:r>
              <a:rPr lang="de-DE" dirty="0" err="1"/>
              <a:t>Insights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B9EF156-FEEA-7802-C560-D9E8D70C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19" y="1631156"/>
            <a:ext cx="6273962" cy="457592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0A83699-2817-4162-47F0-4BF72967EA41}"/>
              </a:ext>
            </a:extLst>
          </p:cNvPr>
          <p:cNvSpPr txBox="1"/>
          <p:nvPr/>
        </p:nvSpPr>
        <p:spPr>
          <a:xfrm>
            <a:off x="23328" y="1429561"/>
            <a:ext cx="12145343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 of schema validator insights</a:t>
            </a:r>
          </a:p>
        </p:txBody>
      </p:sp>
    </p:spTree>
    <p:extLst>
      <p:ext uri="{BB962C8B-B14F-4D97-AF65-F5344CB8AC3E}">
        <p14:creationId xmlns:p14="http://schemas.microsoft.com/office/powerpoint/2010/main" val="15745656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5310E-1E5A-A874-68AD-B8CCE3859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6487A-D596-FA91-BCE9-F97928CF1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LABEL VALIDATOR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EC82D4-398C-1BDF-8D4B-7F47C43D7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CFDED0-531C-E71E-A367-685EEECB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625624-8628-571A-4526-B1453881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1725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C9E8A-A625-91E1-35B6-61A8A0D1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453CD6-230C-65DD-9A96-ECD6AF06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F02C3C-7A01-B2A1-258F-4E8E28FC5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B2049F-7054-DA85-C7C2-B283FD63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F4679D-F0A6-D1BE-9F8B-B469D01F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8BA72F6-499A-4911-5BAD-4B8DC423CF3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Label </a:t>
            </a:r>
            <a:r>
              <a:rPr lang="de-DE" dirty="0" err="1"/>
              <a:t>Validator</a:t>
            </a:r>
            <a:r>
              <a:rPr lang="de-DE" dirty="0"/>
              <a:t> </a:t>
            </a:r>
            <a:r>
              <a:rPr lang="de-DE" dirty="0" err="1"/>
              <a:t>Insights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2F447D4-F987-268B-71EA-B75DE75F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905" y="1616985"/>
            <a:ext cx="6034291" cy="459796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2875B8B-58DD-E8B5-0051-F78C28B6BFAE}"/>
              </a:ext>
            </a:extLst>
          </p:cNvPr>
          <p:cNvSpPr txBox="1"/>
          <p:nvPr/>
        </p:nvSpPr>
        <p:spPr>
          <a:xfrm>
            <a:off x="23328" y="1429561"/>
            <a:ext cx="12145343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 of label validator insights</a:t>
            </a:r>
          </a:p>
        </p:txBody>
      </p:sp>
    </p:spTree>
    <p:extLst>
      <p:ext uri="{BB962C8B-B14F-4D97-AF65-F5344CB8AC3E}">
        <p14:creationId xmlns:p14="http://schemas.microsoft.com/office/powerpoint/2010/main" val="32688847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DF6FA-5FA1-E2BC-3DEF-40117D4A6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B34251-0F63-B9AE-4777-C2437704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9DE15D-E619-624E-9901-EE92A1ED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BC50F0-2320-8FD7-FEE0-A5276460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7A36D4-BFB8-AB80-79FD-97EE169F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D975A90-5DB5-6B97-72F3-10BBD9F5DC8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Label </a:t>
            </a:r>
            <a:r>
              <a:rPr lang="de-DE" dirty="0" err="1"/>
              <a:t>Validator</a:t>
            </a:r>
            <a:r>
              <a:rPr lang="de-DE" dirty="0"/>
              <a:t> </a:t>
            </a:r>
            <a:r>
              <a:rPr lang="de-DE" dirty="0" err="1"/>
              <a:t>Insights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F215D92-EA54-86F6-A7B7-DAB1E6D1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3" t="4143" r="1008"/>
          <a:stretch>
            <a:fillRect/>
          </a:stretch>
        </p:blipFill>
        <p:spPr>
          <a:xfrm>
            <a:off x="17886" y="2021986"/>
            <a:ext cx="12156228" cy="382655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E76A0ED-6E20-AB43-1795-471E1AF94EB0}"/>
              </a:ext>
            </a:extLst>
          </p:cNvPr>
          <p:cNvSpPr txBox="1"/>
          <p:nvPr/>
        </p:nvSpPr>
        <p:spPr>
          <a:xfrm>
            <a:off x="17886" y="5848539"/>
            <a:ext cx="12156227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200" i="1" dirty="0">
                <a:solidFill>
                  <a:prstClr val="black"/>
                </a:solidFill>
                <a:latin typeface="Arial"/>
              </a:rPr>
              <a:t>DNP3 label distribution across 40 time bins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9738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C4DE7-C83D-D92C-1DC8-915628B16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5AE385-C2AB-D3AB-AD54-EA277EE8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60DE2F-5F2A-16B1-AFC3-1E20BE202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99084F-6081-CD73-D5F8-52151744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36BA34B-48B4-7D4D-66A5-7A0C052B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7187B2-954E-6F56-89D7-B4067C897D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Label </a:t>
            </a:r>
            <a:r>
              <a:rPr lang="de-DE" dirty="0" err="1"/>
              <a:t>Validator</a:t>
            </a:r>
            <a:r>
              <a:rPr lang="de-DE" dirty="0"/>
              <a:t> </a:t>
            </a:r>
            <a:r>
              <a:rPr lang="de-DE" dirty="0" err="1"/>
              <a:t>Insights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819DB82-4787-230D-DF05-191673EA95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5" t="4807" r="1894" b="1301"/>
          <a:stretch>
            <a:fillRect/>
          </a:stretch>
        </p:blipFill>
        <p:spPr>
          <a:xfrm>
            <a:off x="23328" y="1967137"/>
            <a:ext cx="12145343" cy="385220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87F70E-E482-A54C-5651-AA3462D4CC9D}"/>
              </a:ext>
            </a:extLst>
          </p:cNvPr>
          <p:cNvSpPr txBox="1"/>
          <p:nvPr/>
        </p:nvSpPr>
        <p:spPr>
          <a:xfrm>
            <a:off x="23328" y="5819339"/>
            <a:ext cx="12145343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200" i="1" dirty="0">
                <a:solidFill>
                  <a:prstClr val="black"/>
                </a:solidFill>
                <a:latin typeface="Arial"/>
              </a:rPr>
              <a:t>CIC-IIoT label distribution across 40 time bins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95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24D67-732B-F0AC-74BF-90588751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70922-72CD-EFE5-530D-5202BE48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971955"/>
            <a:ext cx="11157743" cy="914096"/>
          </a:xfrm>
        </p:spPr>
        <p:txBody>
          <a:bodyPr/>
          <a:lstStyle/>
          <a:p>
            <a:pPr algn="ctr"/>
            <a:r>
              <a:rPr lang="de-DE" sz="6600" dirty="0"/>
              <a:t>SPLITTER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F9E036-B817-7844-C8D6-6BC48D8E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663-8CF8-4EA4-AF83-5C771F9A06FE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C7A0FB-08CF-D2F8-58F6-9954AE47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74D9CA-3862-E3FB-1585-AD6CFEC7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5056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909AAB-13D3-A8CF-5781-B327B974E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03B9B1-52FC-562F-39DC-BDF5EEDC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D0124D-032D-65D4-A0B1-9A487DBA2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21C97C9-4D60-232E-0F9D-5B62760E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2CD3C77-6791-481D-3CED-740913E6FF1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E9A0E3-8A41-6A33-5D45-BB8168CBA19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Splitter </a:t>
            </a:r>
            <a:r>
              <a:rPr lang="de-DE" dirty="0" err="1"/>
              <a:t>Insights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D22FF68-0A7E-6CCC-6836-F9A1B014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725" y="1480187"/>
            <a:ext cx="4770550" cy="505204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79F5049-ED8C-978B-B5CD-62A09EA234C8}"/>
              </a:ext>
            </a:extLst>
          </p:cNvPr>
          <p:cNvSpPr txBox="1"/>
          <p:nvPr/>
        </p:nvSpPr>
        <p:spPr>
          <a:xfrm>
            <a:off x="23328" y="1292763"/>
            <a:ext cx="12145343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Overview of splits and label coverage across strategies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7131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663E1-AC84-C6B0-FFE2-F81193325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CC4334-7BC1-6E9B-8A85-9A124476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F01FFD-692D-762E-B4F3-64E66010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7DDA35-783D-D726-892B-674865A4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FC9E70B-BF5D-B6D0-5BC7-9263BB72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E99404B-087F-F496-BF0A-BE5A8DE5ACA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838BBED-00A7-9D76-B979-4F82713234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Splitter </a:t>
            </a:r>
            <a:r>
              <a:rPr lang="de-DE" dirty="0" err="1"/>
              <a:t>Insights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AD9D170-34E5-2916-80E7-8337A15E6A5B}"/>
              </a:ext>
            </a:extLst>
          </p:cNvPr>
          <p:cNvSpPr txBox="1"/>
          <p:nvPr/>
        </p:nvSpPr>
        <p:spPr>
          <a:xfrm>
            <a:off x="-84622" y="3509576"/>
            <a:ext cx="12145343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DNP3 stratified split distribution (60/20/20)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5C106A-BBC6-DC4C-6D14-6B3FC1E9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6" t="5270" r="1096" b="2004"/>
          <a:stretch>
            <a:fillRect/>
          </a:stretch>
        </p:blipFill>
        <p:spPr>
          <a:xfrm>
            <a:off x="1817955" y="1349220"/>
            <a:ext cx="8340191" cy="216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E242C56-E57F-4066-E6AF-AA006FF5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7" t="1682" r="2656" b="2952"/>
          <a:stretch>
            <a:fillRect/>
          </a:stretch>
        </p:blipFill>
        <p:spPr>
          <a:xfrm>
            <a:off x="1817954" y="4010402"/>
            <a:ext cx="8340190" cy="2160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3DE611C-ACB8-B689-4607-1D3A7E779C18}"/>
              </a:ext>
            </a:extLst>
          </p:cNvPr>
          <p:cNvSpPr txBox="1"/>
          <p:nvPr/>
        </p:nvSpPr>
        <p:spPr>
          <a:xfrm>
            <a:off x="23328" y="6170402"/>
            <a:ext cx="12145343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CIC-IIoT stratified split distribution (60/20/20)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758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90C25-ACB9-932B-FECB-F22A08ABC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DA7C5B-2D01-4891-8681-C3423906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11.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87783D-B67F-F831-318B-F63A59F7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FA9B4-97E5-5561-3EB1-0687BF44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F55A5E4-0B9F-B029-0C3D-369C20B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9E140A7-F47E-D630-A198-C5A0637E3A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Splitter </a:t>
            </a:r>
            <a:r>
              <a:rPr lang="de-DE" dirty="0" err="1"/>
              <a:t>Insights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FF2D5E5-4ACE-2CC6-9381-14C144D13BF0}"/>
              </a:ext>
            </a:extLst>
          </p:cNvPr>
          <p:cNvSpPr txBox="1"/>
          <p:nvPr/>
        </p:nvSpPr>
        <p:spPr>
          <a:xfrm>
            <a:off x="-84622" y="3509576"/>
            <a:ext cx="12145343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DNP3 time based split distribution (60/20/20)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B059076-29ED-F70B-0721-CBCE9826CE86}"/>
              </a:ext>
            </a:extLst>
          </p:cNvPr>
          <p:cNvSpPr txBox="1"/>
          <p:nvPr/>
        </p:nvSpPr>
        <p:spPr>
          <a:xfrm>
            <a:off x="23328" y="6170402"/>
            <a:ext cx="12145343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200" i="1" dirty="0">
                <a:solidFill>
                  <a:prstClr val="black"/>
                </a:solidFill>
              </a:rPr>
              <a:t>CIC-IIoT time based split distribution (60/20/20)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D8AF7F8-6CC2-6D6B-3C6F-9229B6CA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4" t="4691" r="1814" b="3000"/>
          <a:stretch>
            <a:fillRect/>
          </a:stretch>
        </p:blipFill>
        <p:spPr>
          <a:xfrm>
            <a:off x="1874418" y="1349576"/>
            <a:ext cx="8227261" cy="216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3C5FA95-FA96-1EFD-3BF2-E5F5AE70D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7" t="4056" r="2576" b="3637"/>
          <a:stretch>
            <a:fillRect/>
          </a:stretch>
        </p:blipFill>
        <p:spPr>
          <a:xfrm>
            <a:off x="1988725" y="4010402"/>
            <a:ext cx="821454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74009"/>
      </p:ext>
    </p:extLst>
  </p:cSld>
  <p:clrMapOvr>
    <a:masterClrMapping/>
  </p:clrMapOvr>
</p:sld>
</file>

<file path=ppt/theme/theme1.xml><?xml version="1.0" encoding="utf-8"?>
<a:theme xmlns:a="http://schemas.openxmlformats.org/drawing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1A7FE3-81F7-4596-A188-3EE8D4188E1F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fb85ab14-7e8c-4c52-9b70-946b4c29b102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484bbf3a-33cc-4cbe-8ce2-0ccc6fd65326"/>
  </ds:schemaRefs>
</ds:datastoreItem>
</file>

<file path=customXml/itemProps2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BE955-EBBF-441B-94AE-DC551CE16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4894</Words>
  <Application>Microsoft Macintosh PowerPoint</Application>
  <PresentationFormat>Breitbild</PresentationFormat>
  <Paragraphs>1459</Paragraphs>
  <Slides>119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119</vt:i4>
      </vt:variant>
    </vt:vector>
  </HeadingPairs>
  <TitlesOfParts>
    <vt:vector size="124" baseType="lpstr">
      <vt:lpstr>Arial</vt:lpstr>
      <vt:lpstr>Calibri</vt:lpstr>
      <vt:lpstr>Symbol</vt:lpstr>
      <vt:lpstr>Wingdings</vt:lpstr>
      <vt:lpstr>FAU - Technische Fakultät</vt:lpstr>
      <vt:lpstr>A Framework for Preparing and  Assessing Cybersecurity Datasets</vt:lpstr>
      <vt:lpstr>Agenda</vt:lpstr>
      <vt:lpstr>Introduction</vt:lpstr>
      <vt:lpstr>Introduction</vt:lpstr>
      <vt:lpstr>Introduction</vt:lpstr>
      <vt:lpstr>Related Work</vt:lpstr>
      <vt:lpstr>Related Work</vt:lpstr>
      <vt:lpstr>Related Work</vt:lpstr>
      <vt:lpstr>Related Work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Case Study</vt:lpstr>
      <vt:lpstr>Case Study</vt:lpstr>
      <vt:lpstr>Case Study</vt:lpstr>
      <vt:lpstr>Case Study</vt:lpstr>
      <vt:lpstr>Challenges and Limitations</vt:lpstr>
      <vt:lpstr>Challenges and Limitations</vt:lpstr>
      <vt:lpstr>Future Work</vt:lpstr>
      <vt:lpstr>Future Work</vt:lpstr>
      <vt:lpstr>Conclusion </vt:lpstr>
      <vt:lpstr>Conclusion</vt:lpstr>
      <vt:lpstr>PowerPoint-Präsentation</vt:lpstr>
      <vt:lpstr>Sources</vt:lpstr>
      <vt:lpstr>PowerPoint-Präsentation</vt:lpstr>
      <vt:lpstr>APPENDIX</vt:lpstr>
      <vt:lpstr>MODELS</vt:lpstr>
      <vt:lpstr>Models</vt:lpstr>
      <vt:lpstr>Models</vt:lpstr>
      <vt:lpstr>Models</vt:lpstr>
      <vt:lpstr>Models</vt:lpstr>
      <vt:lpstr>Models</vt:lpstr>
      <vt:lpstr>RELATED WORK DETAIL</vt:lpstr>
      <vt:lpstr>Related Work</vt:lpstr>
      <vt:lpstr>Related Work</vt:lpstr>
      <vt:lpstr>Related Work</vt:lpstr>
      <vt:lpstr>Related Work</vt:lpstr>
      <vt:lpstr>PREPROCESSING STEPS</vt:lpstr>
      <vt:lpstr>CLEANING</vt:lpstr>
      <vt:lpstr>Preprocessing steps</vt:lpstr>
      <vt:lpstr>Preprocessing steps</vt:lpstr>
      <vt:lpstr>ENCODING</vt:lpstr>
      <vt:lpstr>Preprocessing steps</vt:lpstr>
      <vt:lpstr>Preprocessing steps</vt:lpstr>
      <vt:lpstr>Preprocessing steps</vt:lpstr>
      <vt:lpstr>Preprocessing steps</vt:lpstr>
      <vt:lpstr>Preprocessing steps</vt:lpstr>
      <vt:lpstr>FEATURE SELECTION</vt:lpstr>
      <vt:lpstr>Preprocessing steps</vt:lpstr>
      <vt:lpstr>Preprocessing steps</vt:lpstr>
      <vt:lpstr>Preprocessing steps</vt:lpstr>
      <vt:lpstr>Preprocessing steps</vt:lpstr>
      <vt:lpstr>Preprocessing steps</vt:lpstr>
      <vt:lpstr>Preprocessing steps</vt:lpstr>
      <vt:lpstr>SCALING / NORMALIZATION</vt:lpstr>
      <vt:lpstr>Preprocessing steps</vt:lpstr>
      <vt:lpstr>Preprocessing steps</vt:lpstr>
      <vt:lpstr>OUTLIER / TRANSFORMATION</vt:lpstr>
      <vt:lpstr>Preprocessing steps</vt:lpstr>
      <vt:lpstr>Preprocessing steps</vt:lpstr>
      <vt:lpstr>CLASS IMBALANCE</vt:lpstr>
      <vt:lpstr>Preprocessing steps</vt:lpstr>
      <vt:lpstr>Preprocessing steps</vt:lpstr>
      <vt:lpstr>SVM KERNEL APPROXIMATION</vt:lpstr>
      <vt:lpstr>Preprocessing steps</vt:lpstr>
      <vt:lpstr>TIME FEATURES</vt:lpstr>
      <vt:lpstr>Preprocessing steps</vt:lpstr>
      <vt:lpstr>PREPROCESSING ORDER</vt:lpstr>
      <vt:lpstr>Preprocessing Steps</vt:lpstr>
      <vt:lpstr>FULL RESULTS</vt:lpstr>
      <vt:lpstr>SCHEMA VALIDATOR</vt:lpstr>
      <vt:lpstr>Results</vt:lpstr>
      <vt:lpstr>LABEL VALIDATOR</vt:lpstr>
      <vt:lpstr>Results</vt:lpstr>
      <vt:lpstr>Results</vt:lpstr>
      <vt:lpstr>Results</vt:lpstr>
      <vt:lpstr>SPLITTER</vt:lpstr>
      <vt:lpstr>Results</vt:lpstr>
      <vt:lpstr>Results</vt:lpstr>
      <vt:lpstr>Results</vt:lpstr>
      <vt:lpstr>IMPACT RF</vt:lpstr>
      <vt:lpstr>Results</vt:lpstr>
      <vt:lpstr>Results</vt:lpstr>
      <vt:lpstr>Results</vt:lpstr>
      <vt:lpstr>Results</vt:lpstr>
      <vt:lpstr>IMPACT GBDT</vt:lpstr>
      <vt:lpstr>Results</vt:lpstr>
      <vt:lpstr>Results</vt:lpstr>
      <vt:lpstr>IMPACT SVM</vt:lpstr>
      <vt:lpstr>Results</vt:lpstr>
      <vt:lpstr>Results</vt:lpstr>
      <vt:lpstr>Results</vt:lpstr>
      <vt:lpstr>IMPACT MLP</vt:lpstr>
      <vt:lpstr>Results</vt:lpstr>
      <vt:lpstr>Results</vt:lpstr>
      <vt:lpstr>Results</vt:lpstr>
      <vt:lpstr>IMPACT LR</vt:lpstr>
      <vt:lpstr>Results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Karina Zhenikhova</cp:lastModifiedBy>
  <cp:revision>123</cp:revision>
  <dcterms:created xsi:type="dcterms:W3CDTF">2021-11-18T07:49:57Z</dcterms:created>
  <dcterms:modified xsi:type="dcterms:W3CDTF">2025-11-11T10:28:52Z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